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1" r:id="rId4"/>
    <p:sldId id="283" r:id="rId5"/>
    <p:sldId id="262" r:id="rId6"/>
    <p:sldId id="260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4" r:id="rId17"/>
    <p:sldId id="275" r:id="rId18"/>
    <p:sldId id="276" r:id="rId19"/>
    <p:sldId id="277" r:id="rId20"/>
    <p:sldId id="278" r:id="rId21"/>
    <p:sldId id="279" r:id="rId22"/>
    <p:sldId id="264" r:id="rId23"/>
    <p:sldId id="280" r:id="rId24"/>
    <p:sldId id="281" r:id="rId25"/>
    <p:sldId id="282" r:id="rId26"/>
  </p:sldIdLst>
  <p:sldSz cx="12192000" cy="6858000"/>
  <p:notesSz cx="6858000" cy="9144000"/>
  <p:embeddedFontLst>
    <p:embeddedFont>
      <p:font typeface="Arial Bold" panose="020B0704020202020204" pitchFamily="34" charset="0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 varScale="1">
        <p:scale>
          <a:sx n="41" d="100"/>
          <a:sy n="41" d="100"/>
        </p:scale>
        <p:origin x="10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D410-DADF-CAA4-8193-384728D96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40DF4-F7DA-429A-B60B-497F40485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12718-516D-EF05-B195-9C4CA0DC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5DAA-2FB8-26CA-F80E-DB49C19C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66567-AC06-13D9-4489-D9CE84BB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9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A157-9F17-05C5-AD5E-4CBC62E7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81B30-4FBD-E534-83E3-F7466FED2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9CA4-8025-C09E-BBFF-692E13327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12E34-B20E-E335-FC0E-B36AB099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6FFA-1FEE-F8B9-3A65-D55A47F1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5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AF7D9-B5BE-359D-1F9F-244FB7023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DC34C-F519-7CAB-E45C-5717E3272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C0388-E28D-A192-9182-66836B7C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DED64-CF01-47A5-9159-D168CE7C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B9229-D61D-DE27-A944-90AD1963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8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671F6-00E8-D60E-6E72-D865A784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2500-4226-7CB0-E6EA-C28544DB3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62426-9CE6-241A-20E0-462D63F0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D0524-870B-868B-921C-714B97FD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39D66-5CB1-69AD-737B-FB0CD2867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7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7072F-6165-B76D-07F5-3F57039A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FC856-948B-C92F-F882-506691EB5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F33A2-CF37-A456-9872-930DCCDC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78D6-F350-4859-9D74-A8A172A66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41133-B4E9-F25B-3469-3655EB58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75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9F1A-E503-93F9-8DB5-1279A0D8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16BEA-91BC-0A5B-1B24-E13FBC84A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7E109-D913-E8B7-9B36-C9F8DA17A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9A423-33CB-99B0-6409-A346BFF4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E1300-6886-EA9A-98DC-265B2D51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DDE1-3A32-AFB7-5941-42DFDAC1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11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BB11-E454-A4F5-765D-65A46549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C774E-3A7B-F52D-9F0C-8F261AEBB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45E0B-6CFA-AE7E-4CB1-D9B36FA9B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A32FF-4104-673F-271B-1AC47D682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6D4BBF-FF87-F989-8C07-A741C9028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A2D08-7638-D429-0E6D-6D9A9C30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24DC8-C671-BCAD-C00E-96D872C7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E07CAE-A35D-0585-8062-B6A39455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2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0F3D-A5D2-1650-E794-FAEAEC00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5F778-2DE3-D405-234B-568E61EF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44BE-28D0-1F64-E910-06327222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A16CC-96A8-5334-2447-0766EA9C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64CEB-7C57-65BF-B76C-4A42DB46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3B749-A261-AF6F-F716-65F5887D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14E4A-B5FE-548A-0954-BEDF2F26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4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9186-B6D1-0A76-7075-AD93822D3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AB04-3A00-D975-292F-9EA2E62F8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97443-0C78-5720-6376-877F82B31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7D45C-77A7-139B-B230-9B51675E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613DB-03CC-52E6-7207-C6391544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DAEB7-5B75-52B2-0636-3875C749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98FE-32C1-E34E-7E0C-E06D616E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9F275-292A-B488-8F95-D76A0CC02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553AA-4A33-D925-A271-BF7D67F95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2AF30-9C64-53BA-62F0-CE765CCE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6B0A9-C35B-74E7-09FA-555B2151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7D4E3-E7E0-5A45-F6DA-EF99D4F1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70DBD-5928-7F76-B518-191B64B8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60DD2-32E9-C5E5-3930-CC951435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F8467-9FBB-88B1-4ABC-F76A43089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0F79D-EE19-40A3-A478-47B047427B2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FDB2D-9D30-D146-0114-5B3CFDD07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D31E-06D6-CD07-D885-EF984C848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0E152-B3A1-4FC2-9143-3860D927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8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6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1.pn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03.svg"/><Relationship Id="rId5" Type="http://schemas.openxmlformats.org/officeDocument/2006/relationships/image" Target="../media/image96.sv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9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6.png"/><Relationship Id="rId7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12.png"/><Relationship Id="rId4" Type="http://schemas.openxmlformats.org/officeDocument/2006/relationships/image" Target="../media/image17.sv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13.jpeg"/><Relationship Id="rId4" Type="http://schemas.openxmlformats.org/officeDocument/2006/relationships/image" Target="../media/image2.png"/><Relationship Id="rId9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svg"/><Relationship Id="rId17" Type="http://schemas.openxmlformats.org/officeDocument/2006/relationships/image" Target="../media/image129.png"/><Relationship Id="rId2" Type="http://schemas.openxmlformats.org/officeDocument/2006/relationships/image" Target="../media/image2.png"/><Relationship Id="rId16" Type="http://schemas.openxmlformats.org/officeDocument/2006/relationships/image" Target="../media/image128.sv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svg"/><Relationship Id="rId11" Type="http://schemas.openxmlformats.org/officeDocument/2006/relationships/image" Target="../media/image123.png"/><Relationship Id="rId24" Type="http://schemas.openxmlformats.org/officeDocument/2006/relationships/image" Target="../media/image136.gif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svg"/><Relationship Id="rId10" Type="http://schemas.openxmlformats.org/officeDocument/2006/relationships/image" Target="../media/image122.svg"/><Relationship Id="rId19" Type="http://schemas.openxmlformats.org/officeDocument/2006/relationships/image" Target="../media/image131.svg"/><Relationship Id="rId4" Type="http://schemas.openxmlformats.org/officeDocument/2006/relationships/image" Target="../media/image116.svg"/><Relationship Id="rId9" Type="http://schemas.openxmlformats.org/officeDocument/2006/relationships/image" Target="../media/image121.png"/><Relationship Id="rId14" Type="http://schemas.openxmlformats.org/officeDocument/2006/relationships/image" Target="../media/image126.svg"/><Relationship Id="rId22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3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gif"/><Relationship Id="rId4" Type="http://schemas.openxmlformats.org/officeDocument/2006/relationships/image" Target="../media/image45.png"/><Relationship Id="rId9" Type="http://schemas.openxmlformats.org/officeDocument/2006/relationships/image" Target="../media/image2.png"/><Relationship Id="rId14" Type="http://schemas.openxmlformats.org/officeDocument/2006/relationships/image" Target="../media/image5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" Type="http://schemas.openxmlformats.org/officeDocument/2006/relationships/image" Target="../media/image64.svg"/><Relationship Id="rId7" Type="http://schemas.openxmlformats.org/officeDocument/2006/relationships/image" Target="../media/image37.svg"/><Relationship Id="rId12" Type="http://schemas.openxmlformats.org/officeDocument/2006/relationships/image" Target="../media/image70.svg"/><Relationship Id="rId17" Type="http://schemas.openxmlformats.org/officeDocument/2006/relationships/image" Target="../media/image74.png"/><Relationship Id="rId2" Type="http://schemas.openxmlformats.org/officeDocument/2006/relationships/image" Target="../media/image63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69.png"/><Relationship Id="rId5" Type="http://schemas.openxmlformats.org/officeDocument/2006/relationships/image" Target="../media/image66.svg"/><Relationship Id="rId15" Type="http://schemas.openxmlformats.org/officeDocument/2006/relationships/image" Target="../media/image43.png"/><Relationship Id="rId10" Type="http://schemas.openxmlformats.org/officeDocument/2006/relationships/image" Target="../media/image68.svg"/><Relationship Id="rId19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17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454638" y="3043032"/>
            <a:ext cx="9282724" cy="1605259"/>
            <a:chOff x="0" y="0"/>
            <a:chExt cx="3625032" cy="626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25032" cy="626876"/>
            </a:xfrm>
            <a:custGeom>
              <a:avLst/>
              <a:gdLst/>
              <a:ahLst/>
              <a:cxnLst/>
              <a:rect l="l" t="t" r="r" b="b"/>
              <a:pathLst>
                <a:path w="3625032" h="626876">
                  <a:moveTo>
                    <a:pt x="28356" y="0"/>
                  </a:moveTo>
                  <a:lnTo>
                    <a:pt x="3596675" y="0"/>
                  </a:lnTo>
                  <a:cubicBezTo>
                    <a:pt x="3604196" y="0"/>
                    <a:pt x="3611409" y="2988"/>
                    <a:pt x="3616727" y="8305"/>
                  </a:cubicBezTo>
                  <a:cubicBezTo>
                    <a:pt x="3622044" y="13623"/>
                    <a:pt x="3625032" y="20836"/>
                    <a:pt x="3625032" y="28356"/>
                  </a:cubicBezTo>
                  <a:lnTo>
                    <a:pt x="3625032" y="598519"/>
                  </a:lnTo>
                  <a:cubicBezTo>
                    <a:pt x="3625032" y="606040"/>
                    <a:pt x="3622044" y="613252"/>
                    <a:pt x="3616727" y="618570"/>
                  </a:cubicBezTo>
                  <a:cubicBezTo>
                    <a:pt x="3611409" y="623888"/>
                    <a:pt x="3604196" y="626876"/>
                    <a:pt x="3596675" y="626876"/>
                  </a:cubicBezTo>
                  <a:lnTo>
                    <a:pt x="28356" y="626876"/>
                  </a:lnTo>
                  <a:cubicBezTo>
                    <a:pt x="20836" y="626876"/>
                    <a:pt x="13623" y="623888"/>
                    <a:pt x="8305" y="618570"/>
                  </a:cubicBezTo>
                  <a:cubicBezTo>
                    <a:pt x="2988" y="613252"/>
                    <a:pt x="0" y="606040"/>
                    <a:pt x="0" y="598519"/>
                  </a:cubicBezTo>
                  <a:lnTo>
                    <a:pt x="0" y="28356"/>
                  </a:lnTo>
                  <a:cubicBezTo>
                    <a:pt x="0" y="20836"/>
                    <a:pt x="2988" y="13623"/>
                    <a:pt x="8305" y="8305"/>
                  </a:cubicBezTo>
                  <a:cubicBezTo>
                    <a:pt x="13623" y="2988"/>
                    <a:pt x="20836" y="0"/>
                    <a:pt x="28356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93B62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625032" cy="70307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48379" y="5539104"/>
            <a:ext cx="12859945" cy="1567691"/>
            <a:chOff x="0" y="0"/>
            <a:chExt cx="5008480" cy="6105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539104"/>
            <a:ext cx="14005605" cy="1318897"/>
            <a:chOff x="0" y="0"/>
            <a:chExt cx="28011210" cy="26377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781803" y="3164094"/>
            <a:ext cx="8599580" cy="115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3334" dirty="0">
                <a:solidFill>
                  <a:srgbClr val="093B62"/>
                </a:solidFill>
                <a:latin typeface="Arial Bold"/>
                <a:ea typeface="Arial Bold"/>
                <a:cs typeface="Arial Bold"/>
                <a:sym typeface="Arial Bold"/>
              </a:rPr>
              <a:t>ỨNG DỤNG HỌC MÁY TRONG XÂY DỰNG HỆ THỐNG ĐỀ XUẤT PHIM HOẠT HÌNH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99828" y="2369391"/>
            <a:ext cx="6163530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BÁO CÁO KHÓA LUẬN TỐT NGHIỆP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0132" y="132074"/>
            <a:ext cx="9511737" cy="18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TRƯỜNG ĐẠI HỌC NÔNG LÂM THÀNH PHỐ HỒ CHÍ MINH</a:t>
            </a:r>
          </a:p>
          <a:p>
            <a:pPr algn="ctr">
              <a:lnSpc>
                <a:spcPts val="3733"/>
              </a:lnSpc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KHOA MÔI TRƯỜNG VÀ TÀI NGUYÊN</a:t>
            </a:r>
          </a:p>
          <a:p>
            <a:pPr algn="ctr">
              <a:lnSpc>
                <a:spcPts val="3733"/>
              </a:lnSpc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BỘ MÔN TÀI NGUYÊN VÀ GIS</a:t>
            </a:r>
          </a:p>
          <a:p>
            <a:pPr algn="ctr">
              <a:lnSpc>
                <a:spcPts val="3733"/>
              </a:lnSpc>
            </a:pPr>
            <a:endParaRPr lang="en-US" sz="2666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879004" y="5816691"/>
            <a:ext cx="7312996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Sinh viên thực hiện: Nguyễn Thị Huỳnh Như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Giảng viên hướng dẫn: TS. Nguyễn Đình Long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81FF3-90E6-1623-530F-D139884BAD1A}"/>
              </a:ext>
            </a:extLst>
          </p:cNvPr>
          <p:cNvSpPr txBox="1"/>
          <p:nvPr/>
        </p:nvSpPr>
        <p:spPr>
          <a:xfrm>
            <a:off x="498673" y="5901956"/>
            <a:ext cx="28934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Thành phố Hồ Chí Minh</a:t>
            </a:r>
            <a:endParaRPr lang="en-US" sz="1600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18.07.2024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516320" y="287850"/>
            <a:ext cx="879595" cy="743197"/>
            <a:chOff x="0" y="0"/>
            <a:chExt cx="1084776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76" cy="916560"/>
            </a:xfrm>
            <a:custGeom>
              <a:avLst/>
              <a:gdLst/>
              <a:ahLst/>
              <a:cxnLst/>
              <a:rect l="l" t="t" r="r" b="b"/>
              <a:pathLst>
                <a:path w="1084776" h="916560">
                  <a:moveTo>
                    <a:pt x="542388" y="0"/>
                  </a:moveTo>
                  <a:cubicBezTo>
                    <a:pt x="242835" y="0"/>
                    <a:pt x="0" y="205179"/>
                    <a:pt x="0" y="458280"/>
                  </a:cubicBezTo>
                  <a:cubicBezTo>
                    <a:pt x="0" y="711381"/>
                    <a:pt x="242835" y="916560"/>
                    <a:pt x="542388" y="916560"/>
                  </a:cubicBezTo>
                  <a:cubicBezTo>
                    <a:pt x="841940" y="916560"/>
                    <a:pt x="1084776" y="711381"/>
                    <a:pt x="1084776" y="458280"/>
                  </a:cubicBezTo>
                  <a:cubicBezTo>
                    <a:pt x="1084776" y="205179"/>
                    <a:pt x="841940" y="0"/>
                    <a:pt x="542388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98" y="85927"/>
              <a:ext cx="881380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7823955" y="1567691"/>
            <a:ext cx="2365830" cy="664373"/>
          </a:xfrm>
          <a:custGeom>
            <a:avLst/>
            <a:gdLst/>
            <a:ahLst/>
            <a:cxnLst/>
            <a:rect l="l" t="t" r="r" b="b"/>
            <a:pathLst>
              <a:path w="1891505" h="262468">
                <a:moveTo>
                  <a:pt x="38808" y="0"/>
                </a:moveTo>
                <a:lnTo>
                  <a:pt x="1852697" y="0"/>
                </a:lnTo>
                <a:cubicBezTo>
                  <a:pt x="1862990" y="0"/>
                  <a:pt x="1872861" y="4089"/>
                  <a:pt x="1880139" y="11366"/>
                </a:cubicBezTo>
                <a:cubicBezTo>
                  <a:pt x="1887416" y="18644"/>
                  <a:pt x="1891505" y="28515"/>
                  <a:pt x="1891505" y="38808"/>
                </a:cubicBezTo>
                <a:lnTo>
                  <a:pt x="1891505" y="223661"/>
                </a:lnTo>
                <a:cubicBezTo>
                  <a:pt x="1891505" y="233953"/>
                  <a:pt x="1887416" y="243824"/>
                  <a:pt x="1880139" y="251102"/>
                </a:cubicBezTo>
                <a:cubicBezTo>
                  <a:pt x="1872861" y="258380"/>
                  <a:pt x="1862990" y="262468"/>
                  <a:pt x="1852697" y="262468"/>
                </a:cubicBezTo>
                <a:lnTo>
                  <a:pt x="38808" y="262468"/>
                </a:lnTo>
                <a:cubicBezTo>
                  <a:pt x="28515" y="262468"/>
                  <a:pt x="18644" y="258380"/>
                  <a:pt x="11366" y="251102"/>
                </a:cubicBezTo>
                <a:cubicBezTo>
                  <a:pt x="4089" y="243824"/>
                  <a:pt x="0" y="233953"/>
                  <a:pt x="0" y="223661"/>
                </a:cubicBezTo>
                <a:lnTo>
                  <a:pt x="0" y="38808"/>
                </a:lnTo>
                <a:cubicBezTo>
                  <a:pt x="0" y="28515"/>
                  <a:pt x="4089" y="18644"/>
                  <a:pt x="11366" y="11366"/>
                </a:cubicBezTo>
                <a:cubicBezTo>
                  <a:pt x="18644" y="4089"/>
                  <a:pt x="28515" y="0"/>
                  <a:pt x="38808" y="0"/>
                </a:cubicBez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22" name="TextBox 22"/>
          <p:cNvSpPr txBox="1"/>
          <p:nvPr/>
        </p:nvSpPr>
        <p:spPr>
          <a:xfrm>
            <a:off x="6615984" y="1367060"/>
            <a:ext cx="4787873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Sơ</a:t>
            </a:r>
            <a:r>
              <a:rPr lang="en-US" sz="20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đồ</a:t>
            </a:r>
            <a:r>
              <a:rPr lang="en-US" sz="20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vi-VN" sz="20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thực hiện</a:t>
            </a:r>
            <a:endParaRPr lang="en-US" sz="2000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0615715" y="100584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8" y="0"/>
                </a:lnTo>
                <a:lnTo>
                  <a:pt x="2364428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565766" y="433451"/>
            <a:ext cx="5060469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9099" y="6239752"/>
            <a:ext cx="444285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8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D96C07AF-6D80-0980-31D2-8611051A311D}"/>
              </a:ext>
            </a:extLst>
          </p:cNvPr>
          <p:cNvSpPr/>
          <p:nvPr/>
        </p:nvSpPr>
        <p:spPr>
          <a:xfrm>
            <a:off x="10895731" y="5634597"/>
            <a:ext cx="1530337" cy="1538027"/>
          </a:xfrm>
          <a:custGeom>
            <a:avLst/>
            <a:gdLst/>
            <a:ahLst/>
            <a:cxnLst/>
            <a:rect l="l" t="t" r="r" b="b"/>
            <a:pathLst>
              <a:path w="2295506" h="2307041">
                <a:moveTo>
                  <a:pt x="0" y="0"/>
                </a:moveTo>
                <a:lnTo>
                  <a:pt x="2295506" y="0"/>
                </a:lnTo>
                <a:lnTo>
                  <a:pt x="2295506" y="2307042"/>
                </a:lnTo>
                <a:lnTo>
                  <a:pt x="0" y="2307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F54432A1-EB40-9399-28D9-43ADB94C65A7}"/>
              </a:ext>
            </a:extLst>
          </p:cNvPr>
          <p:cNvSpPr/>
          <p:nvPr/>
        </p:nvSpPr>
        <p:spPr>
          <a:xfrm>
            <a:off x="-765169" y="3800590"/>
            <a:ext cx="1530337" cy="1538027"/>
          </a:xfrm>
          <a:custGeom>
            <a:avLst/>
            <a:gdLst/>
            <a:ahLst/>
            <a:cxnLst/>
            <a:rect l="l" t="t" r="r" b="b"/>
            <a:pathLst>
              <a:path w="2295506" h="2307041">
                <a:moveTo>
                  <a:pt x="0" y="0"/>
                </a:moveTo>
                <a:lnTo>
                  <a:pt x="2295506" y="0"/>
                </a:lnTo>
                <a:lnTo>
                  <a:pt x="2295506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1A0930-9EF1-7232-B7E2-D391FFB4C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809" y="2328908"/>
            <a:ext cx="9643706" cy="395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558F84-2A45-1564-3549-DB270CC8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01" y="1474896"/>
            <a:ext cx="6726882" cy="487240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516320" y="287850"/>
            <a:ext cx="879595" cy="743197"/>
            <a:chOff x="0" y="0"/>
            <a:chExt cx="1084776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76" cy="916560"/>
            </a:xfrm>
            <a:custGeom>
              <a:avLst/>
              <a:gdLst/>
              <a:ahLst/>
              <a:cxnLst/>
              <a:rect l="l" t="t" r="r" b="b"/>
              <a:pathLst>
                <a:path w="1084776" h="916560">
                  <a:moveTo>
                    <a:pt x="542388" y="0"/>
                  </a:moveTo>
                  <a:cubicBezTo>
                    <a:pt x="242835" y="0"/>
                    <a:pt x="0" y="205179"/>
                    <a:pt x="0" y="458280"/>
                  </a:cubicBezTo>
                  <a:cubicBezTo>
                    <a:pt x="0" y="711381"/>
                    <a:pt x="242835" y="916560"/>
                    <a:pt x="542388" y="916560"/>
                  </a:cubicBezTo>
                  <a:cubicBezTo>
                    <a:pt x="841940" y="916560"/>
                    <a:pt x="1084776" y="711381"/>
                    <a:pt x="1084776" y="458280"/>
                  </a:cubicBezTo>
                  <a:cubicBezTo>
                    <a:pt x="1084776" y="205179"/>
                    <a:pt x="841940" y="0"/>
                    <a:pt x="542388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98" y="85927"/>
              <a:ext cx="881380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685799" y="1616230"/>
            <a:ext cx="2270317" cy="664373"/>
          </a:xfrm>
          <a:custGeom>
            <a:avLst/>
            <a:gdLst/>
            <a:ahLst/>
            <a:cxnLst/>
            <a:rect l="l" t="t" r="r" b="b"/>
            <a:pathLst>
              <a:path w="896916" h="262468">
                <a:moveTo>
                  <a:pt x="56834" y="0"/>
                </a:moveTo>
                <a:lnTo>
                  <a:pt x="840081" y="0"/>
                </a:lnTo>
                <a:cubicBezTo>
                  <a:pt x="855155" y="0"/>
                  <a:pt x="869611" y="5988"/>
                  <a:pt x="880269" y="16646"/>
                </a:cubicBezTo>
                <a:cubicBezTo>
                  <a:pt x="890928" y="27305"/>
                  <a:pt x="896916" y="41761"/>
                  <a:pt x="896916" y="56834"/>
                </a:cubicBezTo>
                <a:lnTo>
                  <a:pt x="896916" y="205634"/>
                </a:lnTo>
                <a:cubicBezTo>
                  <a:pt x="896916" y="220707"/>
                  <a:pt x="890928" y="235163"/>
                  <a:pt x="880269" y="245822"/>
                </a:cubicBezTo>
                <a:cubicBezTo>
                  <a:pt x="869611" y="256480"/>
                  <a:pt x="855155" y="262468"/>
                  <a:pt x="840081" y="262468"/>
                </a:cubicBezTo>
                <a:lnTo>
                  <a:pt x="56834" y="262468"/>
                </a:lnTo>
                <a:cubicBezTo>
                  <a:pt x="41761" y="262468"/>
                  <a:pt x="27305" y="256480"/>
                  <a:pt x="16646" y="245822"/>
                </a:cubicBezTo>
                <a:cubicBezTo>
                  <a:pt x="5988" y="235163"/>
                  <a:pt x="0" y="220707"/>
                  <a:pt x="0" y="205634"/>
                </a:cubicBezTo>
                <a:lnTo>
                  <a:pt x="0" y="56834"/>
                </a:lnTo>
                <a:cubicBezTo>
                  <a:pt x="0" y="41761"/>
                  <a:pt x="5988" y="27305"/>
                  <a:pt x="16646" y="16646"/>
                </a:cubicBezTo>
                <a:cubicBezTo>
                  <a:pt x="27305" y="5988"/>
                  <a:pt x="41761" y="0"/>
                  <a:pt x="56834" y="0"/>
                </a:cubicBezTo>
                <a:close/>
              </a:path>
            </a:pathLst>
          </a:custGeom>
          <a:solidFill>
            <a:srgbClr val="F1F1F1"/>
          </a:solidFill>
        </p:spPr>
      </p:sp>
      <p:sp>
        <p:nvSpPr>
          <p:cNvPr id="20" name="TextBox 20"/>
          <p:cNvSpPr txBox="1"/>
          <p:nvPr/>
        </p:nvSpPr>
        <p:spPr>
          <a:xfrm>
            <a:off x="685799" y="1448609"/>
            <a:ext cx="2270317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Thu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thập</a:t>
            </a: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dữ</a:t>
            </a: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liệu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6578298" y="5619453"/>
            <a:ext cx="2863344" cy="971420"/>
            <a:chOff x="0" y="-35748"/>
            <a:chExt cx="5726688" cy="194284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Freeform 26"/>
            <p:cNvSpPr/>
            <p:nvPr/>
          </p:nvSpPr>
          <p:spPr>
            <a:xfrm>
              <a:off x="1651132" y="872208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7" name="Freeform 27"/>
            <p:cNvSpPr/>
            <p:nvPr/>
          </p:nvSpPr>
          <p:spPr>
            <a:xfrm>
              <a:off x="0" y="878763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8" name="Freeform 28"/>
            <p:cNvSpPr/>
            <p:nvPr/>
          </p:nvSpPr>
          <p:spPr>
            <a:xfrm>
              <a:off x="1651132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9" name="Freeform 29"/>
            <p:cNvSpPr/>
            <p:nvPr/>
          </p:nvSpPr>
          <p:spPr>
            <a:xfrm>
              <a:off x="0" y="6555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0" name="TextBox 30"/>
            <p:cNvSpPr txBox="1"/>
            <p:nvPr/>
          </p:nvSpPr>
          <p:spPr>
            <a:xfrm>
              <a:off x="176242" y="-35748"/>
              <a:ext cx="5138876" cy="194284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68235827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xếp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hạng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danh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sách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anime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của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người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dùng</a:t>
              </a:r>
              <a:endParaRPr lang="en-US" sz="18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036969" y="6048272"/>
            <a:ext cx="2863344" cy="510869"/>
            <a:chOff x="0" y="0"/>
            <a:chExt cx="5726688" cy="102173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2" name="Freeform 32"/>
            <p:cNvSpPr/>
            <p:nvPr/>
          </p:nvSpPr>
          <p:spPr>
            <a:xfrm>
              <a:off x="1651132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3" name="Freeform 33"/>
            <p:cNvSpPr/>
            <p:nvPr/>
          </p:nvSpPr>
          <p:spPr>
            <a:xfrm>
              <a:off x="0" y="6555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4" name="TextBox 34"/>
            <p:cNvSpPr txBox="1"/>
            <p:nvPr/>
          </p:nvSpPr>
          <p:spPr>
            <a:xfrm>
              <a:off x="122518" y="113782"/>
              <a:ext cx="5138876" cy="60914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17058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phim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hoạt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hình</a:t>
              </a:r>
              <a:endParaRPr lang="en-US" sz="18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586477" y="5699718"/>
            <a:ext cx="2569438" cy="509231"/>
            <a:chOff x="0" y="0"/>
            <a:chExt cx="5138876" cy="101846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6" name="Freeform 36"/>
            <p:cNvSpPr/>
            <p:nvPr/>
          </p:nvSpPr>
          <p:spPr>
            <a:xfrm>
              <a:off x="832306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7" name="Freeform 37"/>
            <p:cNvSpPr/>
            <p:nvPr/>
          </p:nvSpPr>
          <p:spPr>
            <a:xfrm>
              <a:off x="0" y="3277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8" name="TextBox 38"/>
            <p:cNvSpPr txBox="1"/>
            <p:nvPr/>
          </p:nvSpPr>
          <p:spPr>
            <a:xfrm>
              <a:off x="0" y="110506"/>
              <a:ext cx="5138876" cy="609141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en-US" sz="186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302674 người dùng</a:t>
              </a:r>
            </a:p>
          </p:txBody>
        </p:sp>
      </p:grpSp>
      <p:sp>
        <p:nvSpPr>
          <p:cNvPr id="40" name="Freeform 40"/>
          <p:cNvSpPr/>
          <p:nvPr/>
        </p:nvSpPr>
        <p:spPr>
          <a:xfrm>
            <a:off x="10481365" y="535051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7" y="0"/>
                </a:lnTo>
                <a:lnTo>
                  <a:pt x="2364427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1353293" y="126936"/>
            <a:ext cx="838707" cy="1191961"/>
          </a:xfrm>
          <a:custGeom>
            <a:avLst/>
            <a:gdLst/>
            <a:ahLst/>
            <a:cxnLst/>
            <a:rect l="l" t="t" r="r" b="b"/>
            <a:pathLst>
              <a:path w="1258061" h="1787942">
                <a:moveTo>
                  <a:pt x="0" y="0"/>
                </a:moveTo>
                <a:lnTo>
                  <a:pt x="1258061" y="0"/>
                </a:lnTo>
                <a:lnTo>
                  <a:pt x="1258061" y="1787942"/>
                </a:lnTo>
                <a:lnTo>
                  <a:pt x="0" y="1787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3565766" y="433451"/>
            <a:ext cx="5060469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799" y="2907713"/>
            <a:ext cx="2947247" cy="178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thứ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MyAnimeList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Kaggle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tải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lên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năm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2020</a:t>
            </a:r>
            <a:r>
              <a:rPr lang="vi-V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DO,</a:t>
            </a:r>
            <a:r>
              <a:rPr lang="vi-VN" sz="2000" dirty="0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2020)</a:t>
            </a:r>
            <a:r>
              <a:rPr lang="vi-VN" sz="2000" dirty="0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.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4" name="Freeform 44"/>
          <p:cNvSpPr/>
          <p:nvPr/>
        </p:nvSpPr>
        <p:spPr>
          <a:xfrm>
            <a:off x="1" y="63468"/>
            <a:ext cx="838707" cy="1191961"/>
          </a:xfrm>
          <a:custGeom>
            <a:avLst/>
            <a:gdLst/>
            <a:ahLst/>
            <a:cxnLst/>
            <a:rect l="l" t="t" r="r" b="b"/>
            <a:pathLst>
              <a:path w="1258061" h="1787942">
                <a:moveTo>
                  <a:pt x="0" y="0"/>
                </a:moveTo>
                <a:lnTo>
                  <a:pt x="1258061" y="0"/>
                </a:lnTo>
                <a:lnTo>
                  <a:pt x="1258061" y="1787942"/>
                </a:lnTo>
                <a:lnTo>
                  <a:pt x="0" y="1787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923F157D-A51F-9DB3-CA24-C7225F33E4B7}"/>
              </a:ext>
            </a:extLst>
          </p:cNvPr>
          <p:cNvSpPr/>
          <p:nvPr/>
        </p:nvSpPr>
        <p:spPr>
          <a:xfrm rot="17697970">
            <a:off x="4228439" y="5490487"/>
            <a:ext cx="1103894" cy="26344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180282" y="6245342"/>
            <a:ext cx="282476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9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2058272F-15C4-F54E-E369-475FD4D1E336}"/>
              </a:ext>
            </a:extLst>
          </p:cNvPr>
          <p:cNvSpPr/>
          <p:nvPr/>
        </p:nvSpPr>
        <p:spPr>
          <a:xfrm rot="15954319">
            <a:off x="7347442" y="4983158"/>
            <a:ext cx="1103894" cy="26344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0D65FF92-4990-9C35-41F1-746E3205A4BA}"/>
              </a:ext>
            </a:extLst>
          </p:cNvPr>
          <p:cNvSpPr/>
          <p:nvPr/>
        </p:nvSpPr>
        <p:spPr>
          <a:xfrm rot="12809106">
            <a:off x="10835374" y="5375647"/>
            <a:ext cx="1103894" cy="26344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516320" y="287850"/>
            <a:ext cx="879595" cy="743197"/>
            <a:chOff x="0" y="0"/>
            <a:chExt cx="1084776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76" cy="916560"/>
            </a:xfrm>
            <a:custGeom>
              <a:avLst/>
              <a:gdLst/>
              <a:ahLst/>
              <a:cxnLst/>
              <a:rect l="l" t="t" r="r" b="b"/>
              <a:pathLst>
                <a:path w="1084776" h="916560">
                  <a:moveTo>
                    <a:pt x="542388" y="0"/>
                  </a:moveTo>
                  <a:cubicBezTo>
                    <a:pt x="242835" y="0"/>
                    <a:pt x="0" y="205179"/>
                    <a:pt x="0" y="458280"/>
                  </a:cubicBezTo>
                  <a:cubicBezTo>
                    <a:pt x="0" y="711381"/>
                    <a:pt x="242835" y="916560"/>
                    <a:pt x="542388" y="916560"/>
                  </a:cubicBezTo>
                  <a:cubicBezTo>
                    <a:pt x="841940" y="916560"/>
                    <a:pt x="1084776" y="711381"/>
                    <a:pt x="1084776" y="458280"/>
                  </a:cubicBezTo>
                  <a:cubicBezTo>
                    <a:pt x="1084776" y="205179"/>
                    <a:pt x="841940" y="0"/>
                    <a:pt x="542388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98" y="85927"/>
              <a:ext cx="881380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1724" y="1310691"/>
            <a:ext cx="2300069" cy="977806"/>
            <a:chOff x="6291" y="-500011"/>
            <a:chExt cx="908670" cy="386293"/>
          </a:xfrm>
        </p:grpSpPr>
        <p:sp>
          <p:nvSpPr>
            <p:cNvPr id="19" name="Freeform 19"/>
            <p:cNvSpPr/>
            <p:nvPr/>
          </p:nvSpPr>
          <p:spPr>
            <a:xfrm>
              <a:off x="18045" y="-397397"/>
              <a:ext cx="896916" cy="262468"/>
            </a:xfrm>
            <a:custGeom>
              <a:avLst/>
              <a:gdLst/>
              <a:ahLst/>
              <a:cxnLst/>
              <a:rect l="l" t="t" r="r" b="b"/>
              <a:pathLst>
                <a:path w="896916" h="262468">
                  <a:moveTo>
                    <a:pt x="56834" y="0"/>
                  </a:moveTo>
                  <a:lnTo>
                    <a:pt x="840081" y="0"/>
                  </a:lnTo>
                  <a:cubicBezTo>
                    <a:pt x="855155" y="0"/>
                    <a:pt x="869611" y="5988"/>
                    <a:pt x="880269" y="16646"/>
                  </a:cubicBezTo>
                  <a:cubicBezTo>
                    <a:pt x="890928" y="27305"/>
                    <a:pt x="896916" y="41761"/>
                    <a:pt x="896916" y="56834"/>
                  </a:cubicBezTo>
                  <a:lnTo>
                    <a:pt x="896916" y="205634"/>
                  </a:lnTo>
                  <a:cubicBezTo>
                    <a:pt x="896916" y="220707"/>
                    <a:pt x="890928" y="235163"/>
                    <a:pt x="880269" y="245822"/>
                  </a:cubicBezTo>
                  <a:cubicBezTo>
                    <a:pt x="869611" y="256480"/>
                    <a:pt x="855155" y="262468"/>
                    <a:pt x="840081" y="262468"/>
                  </a:cubicBezTo>
                  <a:lnTo>
                    <a:pt x="56834" y="262468"/>
                  </a:lnTo>
                  <a:cubicBezTo>
                    <a:pt x="41761" y="262468"/>
                    <a:pt x="27305" y="256480"/>
                    <a:pt x="16646" y="245822"/>
                  </a:cubicBezTo>
                  <a:cubicBezTo>
                    <a:pt x="5988" y="235163"/>
                    <a:pt x="0" y="220707"/>
                    <a:pt x="0" y="205634"/>
                  </a:cubicBezTo>
                  <a:lnTo>
                    <a:pt x="0" y="56834"/>
                  </a:lnTo>
                  <a:cubicBezTo>
                    <a:pt x="0" y="41761"/>
                    <a:pt x="5988" y="27305"/>
                    <a:pt x="16646" y="16646"/>
                  </a:cubicBezTo>
                  <a:cubicBezTo>
                    <a:pt x="27305" y="5988"/>
                    <a:pt x="41761" y="0"/>
                    <a:pt x="56834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6291" y="-500011"/>
              <a:ext cx="896916" cy="3862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Chuẩn</a:t>
              </a:r>
              <a:r>
                <a:rPr lang="en-US" sz="200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bị</a:t>
              </a:r>
              <a:r>
                <a:rPr lang="en-US" sz="200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dữ</a:t>
              </a:r>
              <a:r>
                <a:rPr lang="en-US" sz="2000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liệu</a:t>
              </a:r>
              <a:endPara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8293529" y="2394282"/>
            <a:ext cx="1643066" cy="470612"/>
          </a:xfrm>
          <a:custGeom>
            <a:avLst/>
            <a:gdLst/>
            <a:ahLst/>
            <a:cxnLst/>
            <a:rect l="l" t="t" r="r" b="b"/>
            <a:pathLst>
              <a:path w="9979783" h="2822337">
                <a:moveTo>
                  <a:pt x="0" y="0"/>
                </a:moveTo>
                <a:lnTo>
                  <a:pt x="9979782" y="0"/>
                </a:lnTo>
                <a:lnTo>
                  <a:pt x="9979782" y="2822336"/>
                </a:lnTo>
                <a:lnTo>
                  <a:pt x="0" y="2822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904" t="-2" r="-84022" b="-301260"/>
            </a:stretch>
          </a:blipFill>
          <a:ln w="28575">
            <a:solidFill>
              <a:schemeClr val="tx1"/>
            </a:solidFill>
          </a:ln>
        </p:spPr>
      </p:sp>
      <p:sp>
        <p:nvSpPr>
          <p:cNvPr id="22" name="TextBox 22"/>
          <p:cNvSpPr txBox="1"/>
          <p:nvPr/>
        </p:nvSpPr>
        <p:spPr>
          <a:xfrm>
            <a:off x="3565766" y="433451"/>
            <a:ext cx="5060469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sp>
        <p:nvSpPr>
          <p:cNvPr id="24" name="Freeform 24"/>
          <p:cNvSpPr/>
          <p:nvPr/>
        </p:nvSpPr>
        <p:spPr>
          <a:xfrm>
            <a:off x="11125914" y="156348"/>
            <a:ext cx="1168571" cy="1133514"/>
          </a:xfrm>
          <a:custGeom>
            <a:avLst/>
            <a:gdLst/>
            <a:ahLst/>
            <a:cxnLst/>
            <a:rect l="l" t="t" r="r" b="b"/>
            <a:pathLst>
              <a:path w="1752856" h="1700271">
                <a:moveTo>
                  <a:pt x="0" y="0"/>
                </a:moveTo>
                <a:lnTo>
                  <a:pt x="1752856" y="0"/>
                </a:lnTo>
                <a:lnTo>
                  <a:pt x="1752856" y="1700271"/>
                </a:lnTo>
                <a:lnTo>
                  <a:pt x="0" y="1700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703913" y="5499737"/>
            <a:ext cx="1973132" cy="1331864"/>
          </a:xfrm>
          <a:custGeom>
            <a:avLst/>
            <a:gdLst/>
            <a:ahLst/>
            <a:cxnLst/>
            <a:rect l="l" t="t" r="r" b="b"/>
            <a:pathLst>
              <a:path w="2959698" h="1997796">
                <a:moveTo>
                  <a:pt x="0" y="0"/>
                </a:moveTo>
                <a:lnTo>
                  <a:pt x="2959697" y="0"/>
                </a:lnTo>
                <a:lnTo>
                  <a:pt x="2959697" y="1997796"/>
                </a:lnTo>
                <a:lnTo>
                  <a:pt x="0" y="1997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80282" y="6245342"/>
            <a:ext cx="505518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10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7C5A28-3AAE-0D0E-AF7D-425C5C503395}"/>
              </a:ext>
            </a:extLst>
          </p:cNvPr>
          <p:cNvSpPr txBox="1"/>
          <p:nvPr/>
        </p:nvSpPr>
        <p:spPr>
          <a:xfrm>
            <a:off x="456126" y="2873693"/>
            <a:ext cx="4285312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trị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duy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nhất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trung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bình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tròn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đến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chữ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thập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thứ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cột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anime_id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user_id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tệp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user_watches.csv</a:t>
            </a:r>
          </a:p>
        </p:txBody>
      </p:sp>
      <p:grpSp>
        <p:nvGrpSpPr>
          <p:cNvPr id="17" name="Group 23">
            <a:extLst>
              <a:ext uri="{FF2B5EF4-FFF2-40B4-BE49-F238E27FC236}">
                <a16:creationId xmlns:a16="http://schemas.microsoft.com/office/drawing/2014/main" id="{27282616-FA84-6F4C-2A16-177A39799308}"/>
              </a:ext>
            </a:extLst>
          </p:cNvPr>
          <p:cNvGrpSpPr/>
          <p:nvPr/>
        </p:nvGrpSpPr>
        <p:grpSpPr>
          <a:xfrm>
            <a:off x="5602758" y="2357085"/>
            <a:ext cx="2152531" cy="507592"/>
            <a:chOff x="0" y="0"/>
            <a:chExt cx="11033464" cy="101518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8518F8EC-4845-D4BD-219B-905BD6B1D3DA}"/>
                </a:ext>
              </a:extLst>
            </p:cNvPr>
            <p:cNvSpPr/>
            <p:nvPr/>
          </p:nvSpPr>
          <p:spPr>
            <a:xfrm>
              <a:off x="256676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EFDAF19-D595-876A-B6E2-3FCAD16E3EEB}"/>
                </a:ext>
              </a:extLst>
            </p:cNvPr>
            <p:cNvSpPr/>
            <p:nvPr/>
          </p:nvSpPr>
          <p:spPr>
            <a:xfrm>
              <a:off x="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2B1F7A45-26BD-A19D-B8E8-B86484C56596}"/>
                </a:ext>
              </a:extLst>
            </p:cNvPr>
            <p:cNvSpPr/>
            <p:nvPr/>
          </p:nvSpPr>
          <p:spPr>
            <a:xfrm>
              <a:off x="695790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A3BA2C5E-6DE1-1E00-14B6-5D36D0F7AC1C}"/>
                </a:ext>
              </a:extLst>
            </p:cNvPr>
            <p:cNvSpPr/>
            <p:nvPr/>
          </p:nvSpPr>
          <p:spPr>
            <a:xfrm>
              <a:off x="439114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3" name="TextBox 28">
              <a:extLst>
                <a:ext uri="{FF2B5EF4-FFF2-40B4-BE49-F238E27FC236}">
                  <a16:creationId xmlns:a16="http://schemas.microsoft.com/office/drawing/2014/main" id="{10B035A8-FE8D-CB93-8BDA-897B6F5368F4}"/>
                </a:ext>
              </a:extLst>
            </p:cNvPr>
            <p:cNvSpPr txBox="1"/>
            <p:nvPr/>
          </p:nvSpPr>
          <p:spPr>
            <a:xfrm>
              <a:off x="283564" y="110506"/>
              <a:ext cx="10466336" cy="616964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vi-VN" dirty="0"/>
                <a:t>Số lượng xếp hạng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roup 23">
            <a:extLst>
              <a:ext uri="{FF2B5EF4-FFF2-40B4-BE49-F238E27FC236}">
                <a16:creationId xmlns:a16="http://schemas.microsoft.com/office/drawing/2014/main" id="{C7792717-EADF-90EA-3E4E-098301E944FB}"/>
              </a:ext>
            </a:extLst>
          </p:cNvPr>
          <p:cNvGrpSpPr/>
          <p:nvPr/>
        </p:nvGrpSpPr>
        <p:grpSpPr>
          <a:xfrm>
            <a:off x="5602758" y="3090846"/>
            <a:ext cx="2924974" cy="422106"/>
            <a:chOff x="0" y="0"/>
            <a:chExt cx="11033464" cy="101518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7352AD6-1ACF-9D9A-A6BE-F930B152D62B}"/>
                </a:ext>
              </a:extLst>
            </p:cNvPr>
            <p:cNvSpPr/>
            <p:nvPr/>
          </p:nvSpPr>
          <p:spPr>
            <a:xfrm>
              <a:off x="256676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AB16BF94-1D12-79E5-2E43-C6E80378B0BC}"/>
                </a:ext>
              </a:extLst>
            </p:cNvPr>
            <p:cNvSpPr/>
            <p:nvPr/>
          </p:nvSpPr>
          <p:spPr>
            <a:xfrm>
              <a:off x="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14F142-BD0D-E1C2-B161-6DB7A4C3A464}"/>
                </a:ext>
              </a:extLst>
            </p:cNvPr>
            <p:cNvSpPr/>
            <p:nvPr/>
          </p:nvSpPr>
          <p:spPr>
            <a:xfrm>
              <a:off x="695790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4B26A398-3437-C765-EF9E-FF2BE7048F23}"/>
                </a:ext>
              </a:extLst>
            </p:cNvPr>
            <p:cNvSpPr/>
            <p:nvPr/>
          </p:nvSpPr>
          <p:spPr>
            <a:xfrm>
              <a:off x="439114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39" name="TextBox 28">
              <a:extLst>
                <a:ext uri="{FF2B5EF4-FFF2-40B4-BE49-F238E27FC236}">
                  <a16:creationId xmlns:a16="http://schemas.microsoft.com/office/drawing/2014/main" id="{0D4AE594-8D33-7F11-A2B6-2503746C00DD}"/>
                </a:ext>
              </a:extLst>
            </p:cNvPr>
            <p:cNvSpPr txBox="1"/>
            <p:nvPr/>
          </p:nvSpPr>
          <p:spPr>
            <a:xfrm>
              <a:off x="283567" y="110507"/>
              <a:ext cx="10466338" cy="72788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vi-VN" dirty="0"/>
                <a:t>Số lượng </a:t>
              </a:r>
              <a:r>
                <a:rPr lang="vi-VN"/>
                <a:t>id phim hoạt hình 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roup 23">
            <a:extLst>
              <a:ext uri="{FF2B5EF4-FFF2-40B4-BE49-F238E27FC236}">
                <a16:creationId xmlns:a16="http://schemas.microsoft.com/office/drawing/2014/main" id="{138109A5-A476-EA81-1AA2-B9F92AE9465B}"/>
              </a:ext>
            </a:extLst>
          </p:cNvPr>
          <p:cNvGrpSpPr/>
          <p:nvPr/>
        </p:nvGrpSpPr>
        <p:grpSpPr>
          <a:xfrm>
            <a:off x="5602758" y="4521470"/>
            <a:ext cx="4448156" cy="507592"/>
            <a:chOff x="0" y="0"/>
            <a:chExt cx="11033464" cy="101518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852C7D33-CC7B-6707-63E1-D7E0A55D8F83}"/>
                </a:ext>
              </a:extLst>
            </p:cNvPr>
            <p:cNvSpPr/>
            <p:nvPr/>
          </p:nvSpPr>
          <p:spPr>
            <a:xfrm>
              <a:off x="256676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26F7D9D7-1F4B-6428-3597-E4E5511580E1}"/>
                </a:ext>
              </a:extLst>
            </p:cNvPr>
            <p:cNvSpPr/>
            <p:nvPr/>
          </p:nvSpPr>
          <p:spPr>
            <a:xfrm>
              <a:off x="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EB356EA6-ED59-4D48-BDD6-997CC6EF626B}"/>
                </a:ext>
              </a:extLst>
            </p:cNvPr>
            <p:cNvSpPr/>
            <p:nvPr/>
          </p:nvSpPr>
          <p:spPr>
            <a:xfrm>
              <a:off x="695790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DFE25B4B-3A85-C05C-A619-F674A8D97D08}"/>
                </a:ext>
              </a:extLst>
            </p:cNvPr>
            <p:cNvSpPr/>
            <p:nvPr/>
          </p:nvSpPr>
          <p:spPr>
            <a:xfrm>
              <a:off x="439114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51" name="TextBox 28">
              <a:extLst>
                <a:ext uri="{FF2B5EF4-FFF2-40B4-BE49-F238E27FC236}">
                  <a16:creationId xmlns:a16="http://schemas.microsoft.com/office/drawing/2014/main" id="{A2EFC76F-BB4B-DE42-AC50-515A3C199725}"/>
                </a:ext>
              </a:extLst>
            </p:cNvPr>
            <p:cNvSpPr txBox="1"/>
            <p:nvPr/>
          </p:nvSpPr>
          <p:spPr>
            <a:xfrm>
              <a:off x="283564" y="110506"/>
              <a:ext cx="10466336" cy="616964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vi-VN" dirty="0"/>
                <a:t>Xếp hạng trung bình trên mỗi người dùng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roup 23">
            <a:extLst>
              <a:ext uri="{FF2B5EF4-FFF2-40B4-BE49-F238E27FC236}">
                <a16:creationId xmlns:a16="http://schemas.microsoft.com/office/drawing/2014/main" id="{5AC24673-DB29-2D72-D40F-7A00FB0EDC64}"/>
              </a:ext>
            </a:extLst>
          </p:cNvPr>
          <p:cNvGrpSpPr/>
          <p:nvPr/>
        </p:nvGrpSpPr>
        <p:grpSpPr>
          <a:xfrm>
            <a:off x="5602758" y="5236782"/>
            <a:ext cx="4448156" cy="507592"/>
            <a:chOff x="0" y="0"/>
            <a:chExt cx="11033464" cy="101518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3" name="Freeform 24">
              <a:extLst>
                <a:ext uri="{FF2B5EF4-FFF2-40B4-BE49-F238E27FC236}">
                  <a16:creationId xmlns:a16="http://schemas.microsoft.com/office/drawing/2014/main" id="{D6C23F50-58F5-2081-AC84-4F517868A335}"/>
                </a:ext>
              </a:extLst>
            </p:cNvPr>
            <p:cNvSpPr/>
            <p:nvPr/>
          </p:nvSpPr>
          <p:spPr>
            <a:xfrm>
              <a:off x="256676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3EA49CC1-B211-3A39-93ED-9C4C67E9D3D8}"/>
                </a:ext>
              </a:extLst>
            </p:cNvPr>
            <p:cNvSpPr/>
            <p:nvPr/>
          </p:nvSpPr>
          <p:spPr>
            <a:xfrm>
              <a:off x="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C2B6A90D-5A6D-8B83-BE9F-F54F48FA0188}"/>
                </a:ext>
              </a:extLst>
            </p:cNvPr>
            <p:cNvSpPr/>
            <p:nvPr/>
          </p:nvSpPr>
          <p:spPr>
            <a:xfrm>
              <a:off x="695790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86967C0A-9CD7-BAAF-2DD0-E64953F3CF3A}"/>
                </a:ext>
              </a:extLst>
            </p:cNvPr>
            <p:cNvSpPr/>
            <p:nvPr/>
          </p:nvSpPr>
          <p:spPr>
            <a:xfrm>
              <a:off x="4391147" y="0"/>
              <a:ext cx="4075555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57" name="TextBox 28">
              <a:extLst>
                <a:ext uri="{FF2B5EF4-FFF2-40B4-BE49-F238E27FC236}">
                  <a16:creationId xmlns:a16="http://schemas.microsoft.com/office/drawing/2014/main" id="{4FCC2F83-14A8-093E-7E08-52CB05BCC26C}"/>
                </a:ext>
              </a:extLst>
            </p:cNvPr>
            <p:cNvSpPr txBox="1"/>
            <p:nvPr/>
          </p:nvSpPr>
          <p:spPr>
            <a:xfrm>
              <a:off x="283564" y="110506"/>
              <a:ext cx="10466336" cy="605294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vi-VN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ếp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hạng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trung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bình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mỗi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phim</a:t>
              </a:r>
              <a:r>
                <a:rPr lang="vi-VN" dirty="0">
                  <a:latin typeface="Arial" panose="020B0604020202020204" pitchFamily="34" charset="0"/>
                  <a:cs typeface="Arial" panose="020B0604020202020204" pitchFamily="34" charset="0"/>
                </a:rPr>
                <a:t> hoạt hình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58" name="Group 23">
            <a:extLst>
              <a:ext uri="{FF2B5EF4-FFF2-40B4-BE49-F238E27FC236}">
                <a16:creationId xmlns:a16="http://schemas.microsoft.com/office/drawing/2014/main" id="{6E664E23-3CD9-3502-E519-636456C74924}"/>
              </a:ext>
            </a:extLst>
          </p:cNvPr>
          <p:cNvGrpSpPr/>
          <p:nvPr/>
        </p:nvGrpSpPr>
        <p:grpSpPr>
          <a:xfrm>
            <a:off x="5602758" y="3763415"/>
            <a:ext cx="2338834" cy="507592"/>
            <a:chOff x="0" y="0"/>
            <a:chExt cx="11033464" cy="101518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5D8746AC-0B28-FFEB-1710-D2B2B19CABA1}"/>
                </a:ext>
              </a:extLst>
            </p:cNvPr>
            <p:cNvSpPr/>
            <p:nvPr/>
          </p:nvSpPr>
          <p:spPr>
            <a:xfrm>
              <a:off x="256676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3528DE9B-BC9E-D29F-4A3A-124D68C51BFA}"/>
                </a:ext>
              </a:extLst>
            </p:cNvPr>
            <p:cNvSpPr/>
            <p:nvPr/>
          </p:nvSpPr>
          <p:spPr>
            <a:xfrm>
              <a:off x="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7FA75C9F-1BF1-C582-BC90-221AC8D7E2BD}"/>
                </a:ext>
              </a:extLst>
            </p:cNvPr>
            <p:cNvSpPr/>
            <p:nvPr/>
          </p:nvSpPr>
          <p:spPr>
            <a:xfrm>
              <a:off x="695790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8D809896-2BE4-A251-EA34-247F2C3C8FAB}"/>
                </a:ext>
              </a:extLst>
            </p:cNvPr>
            <p:cNvSpPr/>
            <p:nvPr/>
          </p:nvSpPr>
          <p:spPr>
            <a:xfrm>
              <a:off x="439114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63" name="TextBox 28">
              <a:extLst>
                <a:ext uri="{FF2B5EF4-FFF2-40B4-BE49-F238E27FC236}">
                  <a16:creationId xmlns:a16="http://schemas.microsoft.com/office/drawing/2014/main" id="{88F14A72-CDA3-60A2-7EAA-48E3B25B6766}"/>
                </a:ext>
              </a:extLst>
            </p:cNvPr>
            <p:cNvSpPr txBox="1"/>
            <p:nvPr/>
          </p:nvSpPr>
          <p:spPr>
            <a:xfrm>
              <a:off x="283564" y="110506"/>
              <a:ext cx="10466336" cy="605294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vi-VN" dirty="0"/>
                <a:t>Số lượng người dùng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Freeform 21">
            <a:extLst>
              <a:ext uri="{FF2B5EF4-FFF2-40B4-BE49-F238E27FC236}">
                <a16:creationId xmlns:a16="http://schemas.microsoft.com/office/drawing/2014/main" id="{EADFEBCE-152C-907B-D1C9-4CA69AAFB207}"/>
              </a:ext>
            </a:extLst>
          </p:cNvPr>
          <p:cNvSpPr/>
          <p:nvPr/>
        </p:nvSpPr>
        <p:spPr>
          <a:xfrm>
            <a:off x="8771107" y="3071169"/>
            <a:ext cx="1090178" cy="507592"/>
          </a:xfrm>
          <a:custGeom>
            <a:avLst/>
            <a:gdLst/>
            <a:ahLst/>
            <a:cxnLst/>
            <a:rect l="l" t="t" r="r" b="b"/>
            <a:pathLst>
              <a:path w="9979783" h="2822337">
                <a:moveTo>
                  <a:pt x="0" y="0"/>
                </a:moveTo>
                <a:lnTo>
                  <a:pt x="9979782" y="0"/>
                </a:lnTo>
                <a:lnTo>
                  <a:pt x="9979782" y="2822336"/>
                </a:lnTo>
                <a:lnTo>
                  <a:pt x="0" y="2822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0285" t="-63367" b="-207315"/>
            </a:stretch>
          </a:blipFill>
          <a:ln w="28575">
            <a:solidFill>
              <a:schemeClr val="tx1"/>
            </a:solidFill>
          </a:ln>
        </p:spPr>
      </p:sp>
      <p:sp>
        <p:nvSpPr>
          <p:cNvPr id="65" name="Freeform 21">
            <a:extLst>
              <a:ext uri="{FF2B5EF4-FFF2-40B4-BE49-F238E27FC236}">
                <a16:creationId xmlns:a16="http://schemas.microsoft.com/office/drawing/2014/main" id="{4B50F4C0-E81A-9077-3E80-7273D3E46133}"/>
              </a:ext>
            </a:extLst>
          </p:cNvPr>
          <p:cNvSpPr/>
          <p:nvPr/>
        </p:nvSpPr>
        <p:spPr>
          <a:xfrm>
            <a:off x="8527731" y="3786481"/>
            <a:ext cx="1379023" cy="448807"/>
          </a:xfrm>
          <a:custGeom>
            <a:avLst/>
            <a:gdLst/>
            <a:ahLst/>
            <a:cxnLst/>
            <a:rect l="l" t="t" r="r" b="b"/>
            <a:pathLst>
              <a:path w="9979783" h="2822337">
                <a:moveTo>
                  <a:pt x="0" y="0"/>
                </a:moveTo>
                <a:lnTo>
                  <a:pt x="9979782" y="0"/>
                </a:lnTo>
                <a:lnTo>
                  <a:pt x="9979782" y="2822336"/>
                </a:lnTo>
                <a:lnTo>
                  <a:pt x="0" y="2822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6297" t="-161954" r="-56160" b="-157282"/>
            </a:stretch>
          </a:blipFill>
          <a:ln w="28575">
            <a:solidFill>
              <a:schemeClr val="tx1"/>
            </a:solidFill>
          </a:ln>
        </p:spPr>
      </p:sp>
      <p:sp>
        <p:nvSpPr>
          <p:cNvPr id="66" name="Freeform 21">
            <a:extLst>
              <a:ext uri="{FF2B5EF4-FFF2-40B4-BE49-F238E27FC236}">
                <a16:creationId xmlns:a16="http://schemas.microsoft.com/office/drawing/2014/main" id="{24027536-D83C-C556-F8E1-A8DA60FC5B9F}"/>
              </a:ext>
            </a:extLst>
          </p:cNvPr>
          <p:cNvSpPr/>
          <p:nvPr/>
        </p:nvSpPr>
        <p:spPr>
          <a:xfrm>
            <a:off x="10281876" y="4637664"/>
            <a:ext cx="1379024" cy="495082"/>
          </a:xfrm>
          <a:custGeom>
            <a:avLst/>
            <a:gdLst/>
            <a:ahLst/>
            <a:cxnLst/>
            <a:rect l="l" t="t" r="r" b="b"/>
            <a:pathLst>
              <a:path w="9979783" h="2822337">
                <a:moveTo>
                  <a:pt x="0" y="0"/>
                </a:moveTo>
                <a:lnTo>
                  <a:pt x="9979782" y="0"/>
                </a:lnTo>
                <a:lnTo>
                  <a:pt x="9979782" y="2822336"/>
                </a:lnTo>
                <a:lnTo>
                  <a:pt x="0" y="2822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6506" t="-221752" r="-25950" b="-58299"/>
            </a:stretch>
          </a:blipFill>
          <a:ln w="28575">
            <a:solidFill>
              <a:schemeClr val="tx1"/>
            </a:solidFill>
          </a:ln>
        </p:spPr>
      </p:sp>
      <p:sp>
        <p:nvSpPr>
          <p:cNvPr id="67" name="Freeform 21">
            <a:extLst>
              <a:ext uri="{FF2B5EF4-FFF2-40B4-BE49-F238E27FC236}">
                <a16:creationId xmlns:a16="http://schemas.microsoft.com/office/drawing/2014/main" id="{0F2BCE9A-E782-11B1-9BD7-EF5FC887CD6D}"/>
              </a:ext>
            </a:extLst>
          </p:cNvPr>
          <p:cNvSpPr/>
          <p:nvPr/>
        </p:nvSpPr>
        <p:spPr>
          <a:xfrm>
            <a:off x="10488548" y="5369011"/>
            <a:ext cx="1514118" cy="375363"/>
          </a:xfrm>
          <a:custGeom>
            <a:avLst/>
            <a:gdLst/>
            <a:ahLst/>
            <a:cxnLst/>
            <a:rect l="l" t="t" r="r" b="b"/>
            <a:pathLst>
              <a:path w="9979783" h="2822337">
                <a:moveTo>
                  <a:pt x="0" y="0"/>
                </a:moveTo>
                <a:lnTo>
                  <a:pt x="9979782" y="0"/>
                </a:lnTo>
                <a:lnTo>
                  <a:pt x="9979782" y="2822336"/>
                </a:lnTo>
                <a:lnTo>
                  <a:pt x="0" y="2822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9410" t="-401264"/>
            </a:stretch>
          </a:blipFill>
          <a:ln w="28575">
            <a:solidFill>
              <a:schemeClr val="tx1"/>
            </a:solidFill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516320" y="287850"/>
            <a:ext cx="879595" cy="743197"/>
            <a:chOff x="0" y="0"/>
            <a:chExt cx="1084776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76" cy="916560"/>
            </a:xfrm>
            <a:custGeom>
              <a:avLst/>
              <a:gdLst/>
              <a:ahLst/>
              <a:cxnLst/>
              <a:rect l="l" t="t" r="r" b="b"/>
              <a:pathLst>
                <a:path w="1084776" h="916560">
                  <a:moveTo>
                    <a:pt x="542388" y="0"/>
                  </a:moveTo>
                  <a:cubicBezTo>
                    <a:pt x="242835" y="0"/>
                    <a:pt x="0" y="205179"/>
                    <a:pt x="0" y="458280"/>
                  </a:cubicBezTo>
                  <a:cubicBezTo>
                    <a:pt x="0" y="711381"/>
                    <a:pt x="242835" y="916560"/>
                    <a:pt x="542388" y="916560"/>
                  </a:cubicBezTo>
                  <a:cubicBezTo>
                    <a:pt x="841940" y="916560"/>
                    <a:pt x="1084776" y="711381"/>
                    <a:pt x="1084776" y="458280"/>
                  </a:cubicBezTo>
                  <a:cubicBezTo>
                    <a:pt x="1084776" y="205179"/>
                    <a:pt x="841940" y="0"/>
                    <a:pt x="542388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98" y="85927"/>
              <a:ext cx="881380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5800" y="1146906"/>
            <a:ext cx="5368789" cy="1157106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3733"/>
              </a:lnSpc>
            </a:pPr>
            <a:r>
              <a:rPr lang="en-US" sz="2666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Thủ</a:t>
            </a:r>
            <a:r>
              <a:rPr lang="en-US" sz="2666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6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tục</a:t>
            </a:r>
            <a:r>
              <a:rPr lang="en-US" sz="2666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6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Arificial</a:t>
            </a:r>
            <a:r>
              <a:rPr lang="en-US" sz="2666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Intelligence</a:t>
            </a:r>
          </a:p>
        </p:txBody>
      </p:sp>
      <p:sp>
        <p:nvSpPr>
          <p:cNvPr id="19" name="Freeform 19"/>
          <p:cNvSpPr/>
          <p:nvPr/>
        </p:nvSpPr>
        <p:spPr>
          <a:xfrm>
            <a:off x="895350" y="1598644"/>
            <a:ext cx="2270317" cy="664373"/>
          </a:xfrm>
          <a:custGeom>
            <a:avLst/>
            <a:gdLst/>
            <a:ahLst/>
            <a:cxnLst/>
            <a:rect l="l" t="t" r="r" b="b"/>
            <a:pathLst>
              <a:path w="896916" h="262468">
                <a:moveTo>
                  <a:pt x="56834" y="0"/>
                </a:moveTo>
                <a:lnTo>
                  <a:pt x="840081" y="0"/>
                </a:lnTo>
                <a:cubicBezTo>
                  <a:pt x="855155" y="0"/>
                  <a:pt x="869611" y="5988"/>
                  <a:pt x="880269" y="16646"/>
                </a:cubicBezTo>
                <a:cubicBezTo>
                  <a:pt x="890928" y="27305"/>
                  <a:pt x="896916" y="41761"/>
                  <a:pt x="896916" y="56834"/>
                </a:cubicBezTo>
                <a:lnTo>
                  <a:pt x="896916" y="205634"/>
                </a:lnTo>
                <a:cubicBezTo>
                  <a:pt x="896916" y="220707"/>
                  <a:pt x="890928" y="235163"/>
                  <a:pt x="880269" y="245822"/>
                </a:cubicBezTo>
                <a:cubicBezTo>
                  <a:pt x="869611" y="256480"/>
                  <a:pt x="855155" y="262468"/>
                  <a:pt x="840081" y="262468"/>
                </a:cubicBezTo>
                <a:lnTo>
                  <a:pt x="56834" y="262468"/>
                </a:lnTo>
                <a:cubicBezTo>
                  <a:pt x="41761" y="262468"/>
                  <a:pt x="27305" y="256480"/>
                  <a:pt x="16646" y="245822"/>
                </a:cubicBezTo>
                <a:cubicBezTo>
                  <a:pt x="5988" y="235163"/>
                  <a:pt x="0" y="220707"/>
                  <a:pt x="0" y="205634"/>
                </a:cubicBezTo>
                <a:lnTo>
                  <a:pt x="0" y="56834"/>
                </a:lnTo>
                <a:cubicBezTo>
                  <a:pt x="0" y="41761"/>
                  <a:pt x="5988" y="27305"/>
                  <a:pt x="16646" y="16646"/>
                </a:cubicBezTo>
                <a:cubicBezTo>
                  <a:pt x="27305" y="5988"/>
                  <a:pt x="41761" y="0"/>
                  <a:pt x="56834" y="0"/>
                </a:cubicBezTo>
                <a:close/>
              </a:path>
            </a:pathLst>
          </a:custGeom>
          <a:solidFill>
            <a:srgbClr val="F1F1F1"/>
          </a:solidFill>
        </p:spPr>
      </p:sp>
      <p:sp>
        <p:nvSpPr>
          <p:cNvPr id="20" name="TextBox 20"/>
          <p:cNvSpPr txBox="1"/>
          <p:nvPr/>
        </p:nvSpPr>
        <p:spPr>
          <a:xfrm>
            <a:off x="895350" y="1432364"/>
            <a:ext cx="2270317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Chọn</a:t>
            </a: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mô</a:t>
            </a: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5184384" y="2523637"/>
            <a:ext cx="6731000" cy="3540613"/>
          </a:xfrm>
          <a:custGeom>
            <a:avLst/>
            <a:gdLst/>
            <a:ahLst/>
            <a:cxnLst/>
            <a:rect l="l" t="t" r="r" b="b"/>
            <a:pathLst>
              <a:path w="10525005" h="5478432">
                <a:moveTo>
                  <a:pt x="0" y="0"/>
                </a:moveTo>
                <a:lnTo>
                  <a:pt x="10525005" y="0"/>
                </a:lnTo>
                <a:lnTo>
                  <a:pt x="10525005" y="5478432"/>
                </a:lnTo>
                <a:lnTo>
                  <a:pt x="0" y="5478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57150" cap="rnd">
            <a:solidFill>
              <a:srgbClr val="40543B"/>
            </a:solidFill>
            <a:prstDash val="solid"/>
            <a:round/>
          </a:ln>
        </p:spPr>
      </p:sp>
      <p:sp>
        <p:nvSpPr>
          <p:cNvPr id="22" name="TextBox 22"/>
          <p:cNvSpPr txBox="1"/>
          <p:nvPr/>
        </p:nvSpPr>
        <p:spPr>
          <a:xfrm>
            <a:off x="3565766" y="433451"/>
            <a:ext cx="5060469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4788" y="3202719"/>
            <a:ext cx="3581400" cy="385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67"/>
              </a:lnSpc>
            </a:pPr>
            <a:r>
              <a:rPr lang="vi-VN" sz="2333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Thuật toán lọc cộng tác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4788" y="3588209"/>
            <a:ext cx="4151004" cy="225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ề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xuất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dựa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chỉ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xếp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hạng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trước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đây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sở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thích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những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Debashis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Das, et al., 2017).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096000" y="6172200"/>
            <a:ext cx="5516732" cy="507592"/>
            <a:chOff x="0" y="0"/>
            <a:chExt cx="11033464" cy="1015184"/>
          </a:xfrm>
        </p:grpSpPr>
        <p:sp>
          <p:nvSpPr>
            <p:cNvPr id="26" name="Freeform 26"/>
            <p:cNvSpPr/>
            <p:nvPr/>
          </p:nvSpPr>
          <p:spPr>
            <a:xfrm>
              <a:off x="256676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695790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439114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283564" y="110506"/>
              <a:ext cx="10466338" cy="60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en-US" sz="186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Hướng tiếp cận của thuật toán lọc cộng tác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10741032" y="1149328"/>
            <a:ext cx="1530337" cy="1538027"/>
          </a:xfrm>
          <a:custGeom>
            <a:avLst/>
            <a:gdLst/>
            <a:ahLst/>
            <a:cxnLst/>
            <a:rect l="l" t="t" r="r" b="b"/>
            <a:pathLst>
              <a:path w="2295506" h="2307041">
                <a:moveTo>
                  <a:pt x="0" y="0"/>
                </a:moveTo>
                <a:lnTo>
                  <a:pt x="2295506" y="0"/>
                </a:lnTo>
                <a:lnTo>
                  <a:pt x="2295506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80282" y="6245342"/>
            <a:ext cx="505518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11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516320" y="287850"/>
            <a:ext cx="879595" cy="743197"/>
            <a:chOff x="0" y="0"/>
            <a:chExt cx="1084776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76" cy="916560"/>
            </a:xfrm>
            <a:custGeom>
              <a:avLst/>
              <a:gdLst/>
              <a:ahLst/>
              <a:cxnLst/>
              <a:rect l="l" t="t" r="r" b="b"/>
              <a:pathLst>
                <a:path w="1084776" h="916560">
                  <a:moveTo>
                    <a:pt x="542388" y="0"/>
                  </a:moveTo>
                  <a:cubicBezTo>
                    <a:pt x="242835" y="0"/>
                    <a:pt x="0" y="205179"/>
                    <a:pt x="0" y="458280"/>
                  </a:cubicBezTo>
                  <a:cubicBezTo>
                    <a:pt x="0" y="711381"/>
                    <a:pt x="242835" y="916560"/>
                    <a:pt x="542388" y="916560"/>
                  </a:cubicBezTo>
                  <a:cubicBezTo>
                    <a:pt x="841940" y="916560"/>
                    <a:pt x="1084776" y="711381"/>
                    <a:pt x="1084776" y="458280"/>
                  </a:cubicBezTo>
                  <a:cubicBezTo>
                    <a:pt x="1084776" y="205179"/>
                    <a:pt x="841940" y="0"/>
                    <a:pt x="542388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98" y="85927"/>
              <a:ext cx="881380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565766" y="433451"/>
            <a:ext cx="5060469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096000" y="6172200"/>
            <a:ext cx="5516732" cy="507592"/>
            <a:chOff x="0" y="0"/>
            <a:chExt cx="11033464" cy="101518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Freeform 24"/>
            <p:cNvSpPr/>
            <p:nvPr/>
          </p:nvSpPr>
          <p:spPr>
            <a:xfrm>
              <a:off x="256676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6" name="Freeform 26"/>
            <p:cNvSpPr/>
            <p:nvPr/>
          </p:nvSpPr>
          <p:spPr>
            <a:xfrm>
              <a:off x="695790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7" name="Freeform 27"/>
            <p:cNvSpPr/>
            <p:nvPr/>
          </p:nvSpPr>
          <p:spPr>
            <a:xfrm>
              <a:off x="439114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8" name="TextBox 28"/>
            <p:cNvSpPr txBox="1"/>
            <p:nvPr/>
          </p:nvSpPr>
          <p:spPr>
            <a:xfrm>
              <a:off x="283564" y="110506"/>
              <a:ext cx="10466338" cy="655308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 </a:t>
              </a:r>
              <a:r>
                <a:rPr lang="en-US" sz="1999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trận</a:t>
              </a: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tương</a:t>
              </a: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quan</a:t>
              </a: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giữa</a:t>
              </a: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Users </a:t>
              </a:r>
              <a:r>
                <a:rPr lang="en-US" sz="1999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Items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71741" y="3514941"/>
            <a:ext cx="3209517" cy="178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trận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Users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Items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dựa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điểm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dành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thang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điểm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0282" y="6245342"/>
            <a:ext cx="39898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12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id="{924E2EB2-94BD-6B07-A620-795F16C791BF}"/>
              </a:ext>
            </a:extLst>
          </p:cNvPr>
          <p:cNvSpPr/>
          <p:nvPr/>
        </p:nvSpPr>
        <p:spPr>
          <a:xfrm>
            <a:off x="895350" y="1598644"/>
            <a:ext cx="2270317" cy="664373"/>
          </a:xfrm>
          <a:custGeom>
            <a:avLst/>
            <a:gdLst/>
            <a:ahLst/>
            <a:cxnLst/>
            <a:rect l="l" t="t" r="r" b="b"/>
            <a:pathLst>
              <a:path w="896916" h="262468">
                <a:moveTo>
                  <a:pt x="56834" y="0"/>
                </a:moveTo>
                <a:lnTo>
                  <a:pt x="840081" y="0"/>
                </a:lnTo>
                <a:cubicBezTo>
                  <a:pt x="855155" y="0"/>
                  <a:pt x="869611" y="5988"/>
                  <a:pt x="880269" y="16646"/>
                </a:cubicBezTo>
                <a:cubicBezTo>
                  <a:pt x="890928" y="27305"/>
                  <a:pt x="896916" y="41761"/>
                  <a:pt x="896916" y="56834"/>
                </a:cubicBezTo>
                <a:lnTo>
                  <a:pt x="896916" y="205634"/>
                </a:lnTo>
                <a:cubicBezTo>
                  <a:pt x="896916" y="220707"/>
                  <a:pt x="890928" y="235163"/>
                  <a:pt x="880269" y="245822"/>
                </a:cubicBezTo>
                <a:cubicBezTo>
                  <a:pt x="869611" y="256480"/>
                  <a:pt x="855155" y="262468"/>
                  <a:pt x="840081" y="262468"/>
                </a:cubicBezTo>
                <a:lnTo>
                  <a:pt x="56834" y="262468"/>
                </a:lnTo>
                <a:cubicBezTo>
                  <a:pt x="41761" y="262468"/>
                  <a:pt x="27305" y="256480"/>
                  <a:pt x="16646" y="245822"/>
                </a:cubicBezTo>
                <a:cubicBezTo>
                  <a:pt x="5988" y="235163"/>
                  <a:pt x="0" y="220707"/>
                  <a:pt x="0" y="205634"/>
                </a:cubicBezTo>
                <a:lnTo>
                  <a:pt x="0" y="56834"/>
                </a:lnTo>
                <a:cubicBezTo>
                  <a:pt x="0" y="41761"/>
                  <a:pt x="5988" y="27305"/>
                  <a:pt x="16646" y="16646"/>
                </a:cubicBezTo>
                <a:cubicBezTo>
                  <a:pt x="27305" y="5988"/>
                  <a:pt x="41761" y="0"/>
                  <a:pt x="56834" y="0"/>
                </a:cubicBezTo>
                <a:close/>
              </a:path>
            </a:pathLst>
          </a:custGeom>
          <a:solidFill>
            <a:srgbClr val="F1F1F1"/>
          </a:solidFill>
        </p:spPr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63BE3213-3046-51DB-91B8-215EC8BB26E2}"/>
              </a:ext>
            </a:extLst>
          </p:cNvPr>
          <p:cNvSpPr txBox="1"/>
          <p:nvPr/>
        </p:nvSpPr>
        <p:spPr>
          <a:xfrm>
            <a:off x="685799" y="3129451"/>
            <a:ext cx="3581400" cy="385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67"/>
              </a:lnSpc>
            </a:pPr>
            <a:r>
              <a:rPr lang="vi-VN" sz="2333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Thuật toán lọc cộng tác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3CD48E6F-7F49-DF8E-619C-BF7F4E6F640E}"/>
              </a:ext>
            </a:extLst>
          </p:cNvPr>
          <p:cNvSpPr txBox="1"/>
          <p:nvPr/>
        </p:nvSpPr>
        <p:spPr>
          <a:xfrm>
            <a:off x="895350" y="1432364"/>
            <a:ext cx="2270317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Chọn</a:t>
            </a: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mô</a:t>
            </a: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563326B-42E7-F71B-9A97-47D18D380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095794"/>
              </p:ext>
            </p:extLst>
          </p:nvPr>
        </p:nvGraphicFramePr>
        <p:xfrm>
          <a:off x="5429426" y="1589104"/>
          <a:ext cx="6393617" cy="4216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8655">
                  <a:extLst>
                    <a:ext uri="{9D8B030D-6E8A-4147-A177-3AD203B41FA5}">
                      <a16:colId xmlns:a16="http://schemas.microsoft.com/office/drawing/2014/main" val="1309371816"/>
                    </a:ext>
                  </a:extLst>
                </a:gridCol>
                <a:gridCol w="705827">
                  <a:extLst>
                    <a:ext uri="{9D8B030D-6E8A-4147-A177-3AD203B41FA5}">
                      <a16:colId xmlns:a16="http://schemas.microsoft.com/office/drawing/2014/main" val="336002387"/>
                    </a:ext>
                  </a:extLst>
                </a:gridCol>
                <a:gridCol w="705827">
                  <a:extLst>
                    <a:ext uri="{9D8B030D-6E8A-4147-A177-3AD203B41FA5}">
                      <a16:colId xmlns:a16="http://schemas.microsoft.com/office/drawing/2014/main" val="3623381277"/>
                    </a:ext>
                  </a:extLst>
                </a:gridCol>
                <a:gridCol w="705827">
                  <a:extLst>
                    <a:ext uri="{9D8B030D-6E8A-4147-A177-3AD203B41FA5}">
                      <a16:colId xmlns:a16="http://schemas.microsoft.com/office/drawing/2014/main" val="3123489956"/>
                    </a:ext>
                  </a:extLst>
                </a:gridCol>
                <a:gridCol w="705827">
                  <a:extLst>
                    <a:ext uri="{9D8B030D-6E8A-4147-A177-3AD203B41FA5}">
                      <a16:colId xmlns:a16="http://schemas.microsoft.com/office/drawing/2014/main" val="1794941635"/>
                    </a:ext>
                  </a:extLst>
                </a:gridCol>
                <a:gridCol w="705827">
                  <a:extLst>
                    <a:ext uri="{9D8B030D-6E8A-4147-A177-3AD203B41FA5}">
                      <a16:colId xmlns:a16="http://schemas.microsoft.com/office/drawing/2014/main" val="4007329480"/>
                    </a:ext>
                  </a:extLst>
                </a:gridCol>
                <a:gridCol w="705827">
                  <a:extLst>
                    <a:ext uri="{9D8B030D-6E8A-4147-A177-3AD203B41FA5}">
                      <a16:colId xmlns:a16="http://schemas.microsoft.com/office/drawing/2014/main" val="3742133234"/>
                    </a:ext>
                  </a:extLst>
                </a:gridCol>
              </a:tblGrid>
              <a:tr h="3770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C6E0B4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Phim</a:t>
                      </a:r>
                      <a:r>
                        <a:rPr lang="en-US" sz="1700" kern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C6E0B4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700" kern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C6E0B4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hoạt</a:t>
                      </a:r>
                      <a:r>
                        <a:rPr lang="en-US" sz="1700" kern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C6E0B4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700" kern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C6E0B4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700" kern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C6E0B4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100" kern="1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highlight>
                          <a:srgbClr val="C6E0B4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 dirty="0">
                          <a:ln>
                            <a:noFill/>
                          </a:ln>
                          <a:effectLst/>
                          <a:highlight>
                            <a:srgbClr val="A9D08E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i1</a:t>
                      </a:r>
                      <a:endParaRPr lang="en-US" sz="1100" kern="100" dirty="0">
                        <a:ln>
                          <a:noFill/>
                        </a:ln>
                        <a:effectLst/>
                        <a:highlight>
                          <a:srgbClr val="A9D08E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ln>
                            <a:noFill/>
                          </a:ln>
                          <a:effectLst/>
                          <a:highlight>
                            <a:srgbClr val="A9D08E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i2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A9D08E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ln>
                            <a:noFill/>
                          </a:ln>
                          <a:effectLst/>
                          <a:highlight>
                            <a:srgbClr val="A9D08E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i3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A9D08E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ln>
                            <a:noFill/>
                          </a:ln>
                          <a:effectLst/>
                          <a:highlight>
                            <a:srgbClr val="A9D08E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i4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A9D08E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ln>
                            <a:noFill/>
                          </a:ln>
                          <a:effectLst/>
                          <a:highlight>
                            <a:srgbClr val="A9D08E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i5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A9D08E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ln>
                            <a:noFill/>
                          </a:ln>
                          <a:effectLst/>
                          <a:highlight>
                            <a:srgbClr val="A9D08E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i6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A9D08E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0329045"/>
                  </a:ext>
                </a:extLst>
              </a:tr>
              <a:tr h="3770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DDEBF7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700" kern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DDEBF7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700" kern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DDEBF7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endParaRPr lang="en-US" sz="1100" kern="1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highlight>
                          <a:srgbClr val="DDEBF7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168288"/>
                  </a:ext>
                </a:extLst>
              </a:tr>
              <a:tr h="5770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ln>
                            <a:noFill/>
                          </a:ln>
                          <a:effectLst/>
                          <a:highlight>
                            <a:srgbClr val="2F75B5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u1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2F75B5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9406476"/>
                  </a:ext>
                </a:extLst>
              </a:tr>
              <a:tr h="5770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ln>
                            <a:noFill/>
                          </a:ln>
                          <a:effectLst/>
                          <a:highlight>
                            <a:srgbClr val="2F75B5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u2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2F75B5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FF0000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1703068"/>
                  </a:ext>
                </a:extLst>
              </a:tr>
              <a:tr h="5770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ln>
                            <a:noFill/>
                          </a:ln>
                          <a:effectLst/>
                          <a:highlight>
                            <a:srgbClr val="2F75B5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u3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2F75B5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FF0000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5990398"/>
                  </a:ext>
                </a:extLst>
              </a:tr>
              <a:tr h="5770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ln>
                            <a:noFill/>
                          </a:ln>
                          <a:effectLst/>
                          <a:highlight>
                            <a:srgbClr val="2F75B5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u4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2F75B5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FF0000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177901"/>
                  </a:ext>
                </a:extLst>
              </a:tr>
              <a:tr h="5770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ln>
                            <a:noFill/>
                          </a:ln>
                          <a:effectLst/>
                          <a:highlight>
                            <a:srgbClr val="2F75B5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u5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2F75B5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FF0000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6677775"/>
                  </a:ext>
                </a:extLst>
              </a:tr>
              <a:tr h="5770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ln>
                            <a:noFill/>
                          </a:ln>
                          <a:effectLst/>
                          <a:highlight>
                            <a:srgbClr val="2F75B5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u6</a:t>
                      </a:r>
                      <a:endParaRPr lang="en-US" sz="1100" kern="100">
                        <a:ln>
                          <a:noFill/>
                        </a:ln>
                        <a:effectLst/>
                        <a:highlight>
                          <a:srgbClr val="2F75B5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 kern="10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 kern="100" dirty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81146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516320" y="287850"/>
            <a:ext cx="879595" cy="743197"/>
            <a:chOff x="0" y="0"/>
            <a:chExt cx="1084776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76" cy="916560"/>
            </a:xfrm>
            <a:custGeom>
              <a:avLst/>
              <a:gdLst/>
              <a:ahLst/>
              <a:cxnLst/>
              <a:rect l="l" t="t" r="r" b="b"/>
              <a:pathLst>
                <a:path w="1084776" h="916560">
                  <a:moveTo>
                    <a:pt x="542388" y="0"/>
                  </a:moveTo>
                  <a:cubicBezTo>
                    <a:pt x="242835" y="0"/>
                    <a:pt x="0" y="205179"/>
                    <a:pt x="0" y="458280"/>
                  </a:cubicBezTo>
                  <a:cubicBezTo>
                    <a:pt x="0" y="711381"/>
                    <a:pt x="242835" y="916560"/>
                    <a:pt x="542388" y="916560"/>
                  </a:cubicBezTo>
                  <a:cubicBezTo>
                    <a:pt x="841940" y="916560"/>
                    <a:pt x="1084776" y="711381"/>
                    <a:pt x="1084776" y="458280"/>
                  </a:cubicBezTo>
                  <a:cubicBezTo>
                    <a:pt x="1084776" y="205179"/>
                    <a:pt x="841940" y="0"/>
                    <a:pt x="542388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98" y="85927"/>
              <a:ext cx="881380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822723" y="1506448"/>
            <a:ext cx="2270317" cy="664373"/>
          </a:xfrm>
          <a:custGeom>
            <a:avLst/>
            <a:gdLst/>
            <a:ahLst/>
            <a:cxnLst/>
            <a:rect l="l" t="t" r="r" b="b"/>
            <a:pathLst>
              <a:path w="896916" h="262468">
                <a:moveTo>
                  <a:pt x="56834" y="0"/>
                </a:moveTo>
                <a:lnTo>
                  <a:pt x="840081" y="0"/>
                </a:lnTo>
                <a:cubicBezTo>
                  <a:pt x="855155" y="0"/>
                  <a:pt x="869611" y="5988"/>
                  <a:pt x="880269" y="16646"/>
                </a:cubicBezTo>
                <a:cubicBezTo>
                  <a:pt x="890928" y="27305"/>
                  <a:pt x="896916" y="41761"/>
                  <a:pt x="896916" y="56834"/>
                </a:cubicBezTo>
                <a:lnTo>
                  <a:pt x="896916" y="205634"/>
                </a:lnTo>
                <a:cubicBezTo>
                  <a:pt x="896916" y="220707"/>
                  <a:pt x="890928" y="235163"/>
                  <a:pt x="880269" y="245822"/>
                </a:cubicBezTo>
                <a:cubicBezTo>
                  <a:pt x="869611" y="256480"/>
                  <a:pt x="855155" y="262468"/>
                  <a:pt x="840081" y="262468"/>
                </a:cubicBezTo>
                <a:lnTo>
                  <a:pt x="56834" y="262468"/>
                </a:lnTo>
                <a:cubicBezTo>
                  <a:pt x="41761" y="262468"/>
                  <a:pt x="27305" y="256480"/>
                  <a:pt x="16646" y="245822"/>
                </a:cubicBezTo>
                <a:cubicBezTo>
                  <a:pt x="5988" y="235163"/>
                  <a:pt x="0" y="220707"/>
                  <a:pt x="0" y="205634"/>
                </a:cubicBezTo>
                <a:lnTo>
                  <a:pt x="0" y="56834"/>
                </a:lnTo>
                <a:cubicBezTo>
                  <a:pt x="0" y="41761"/>
                  <a:pt x="5988" y="27305"/>
                  <a:pt x="16646" y="16646"/>
                </a:cubicBezTo>
                <a:cubicBezTo>
                  <a:pt x="27305" y="5988"/>
                  <a:pt x="41761" y="0"/>
                  <a:pt x="56834" y="0"/>
                </a:cubicBezTo>
                <a:close/>
              </a:path>
            </a:pathLst>
          </a:custGeom>
          <a:solidFill>
            <a:srgbClr val="F1F1F1"/>
          </a:solidFill>
        </p:spPr>
      </p:sp>
      <p:sp>
        <p:nvSpPr>
          <p:cNvPr id="20" name="TextBox 20"/>
          <p:cNvSpPr txBox="1"/>
          <p:nvPr/>
        </p:nvSpPr>
        <p:spPr>
          <a:xfrm>
            <a:off x="822724" y="1226691"/>
            <a:ext cx="2270317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Chọn</a:t>
            </a: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mô</a:t>
            </a: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576082" y="2464783"/>
            <a:ext cx="5425586" cy="4215009"/>
          </a:xfrm>
          <a:custGeom>
            <a:avLst/>
            <a:gdLst/>
            <a:ahLst/>
            <a:cxnLst/>
            <a:rect l="l" t="t" r="r" b="b"/>
            <a:pathLst>
              <a:path w="7307704" h="5142128">
                <a:moveTo>
                  <a:pt x="0" y="0"/>
                </a:moveTo>
                <a:lnTo>
                  <a:pt x="7307704" y="0"/>
                </a:lnTo>
                <a:lnTo>
                  <a:pt x="7307704" y="5142128"/>
                </a:lnTo>
                <a:lnTo>
                  <a:pt x="0" y="5142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85725" cap="rnd">
            <a:solidFill>
              <a:srgbClr val="003EA8"/>
            </a:solidFill>
            <a:prstDash val="solid"/>
            <a:round/>
          </a:ln>
        </p:spPr>
      </p:sp>
      <p:grpSp>
        <p:nvGrpSpPr>
          <p:cNvPr id="22" name="Group 22"/>
          <p:cNvGrpSpPr/>
          <p:nvPr/>
        </p:nvGrpSpPr>
        <p:grpSpPr>
          <a:xfrm>
            <a:off x="6090050" y="5918405"/>
            <a:ext cx="2053793" cy="507592"/>
            <a:chOff x="0" y="0"/>
            <a:chExt cx="4107585" cy="101518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3" name="Freeform 23"/>
            <p:cNvSpPr/>
            <p:nvPr/>
          </p:nvSpPr>
          <p:spPr>
            <a:xfrm>
              <a:off x="32029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5" y="0"/>
                  </a:lnTo>
                  <a:lnTo>
                    <a:pt x="4075555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4" name="TextBox 24"/>
            <p:cNvSpPr txBox="1"/>
            <p:nvPr/>
          </p:nvSpPr>
          <p:spPr>
            <a:xfrm>
              <a:off x="0" y="110506"/>
              <a:ext cx="4107583" cy="655308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Thuật toán KNN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1332040" y="89820"/>
            <a:ext cx="838707" cy="1191961"/>
          </a:xfrm>
          <a:custGeom>
            <a:avLst/>
            <a:gdLst/>
            <a:ahLst/>
            <a:cxnLst/>
            <a:rect l="l" t="t" r="r" b="b"/>
            <a:pathLst>
              <a:path w="1258061" h="1787942">
                <a:moveTo>
                  <a:pt x="0" y="0"/>
                </a:moveTo>
                <a:lnTo>
                  <a:pt x="1258061" y="0"/>
                </a:lnTo>
                <a:lnTo>
                  <a:pt x="1258061" y="1787942"/>
                </a:lnTo>
                <a:lnTo>
                  <a:pt x="0" y="1787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15715" y="89820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8" y="0"/>
                </a:lnTo>
                <a:lnTo>
                  <a:pt x="2364428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852847" y="5050246"/>
            <a:ext cx="2317900" cy="1736318"/>
          </a:xfrm>
          <a:custGeom>
            <a:avLst/>
            <a:gdLst/>
            <a:ahLst/>
            <a:cxnLst/>
            <a:rect l="l" t="t" r="r" b="b"/>
            <a:pathLst>
              <a:path w="3476850" h="2604477">
                <a:moveTo>
                  <a:pt x="0" y="0"/>
                </a:moveTo>
                <a:lnTo>
                  <a:pt x="3476850" y="0"/>
                </a:lnTo>
                <a:lnTo>
                  <a:pt x="3476850" y="2604476"/>
                </a:lnTo>
                <a:lnTo>
                  <a:pt x="0" y="2604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0" y="-248795"/>
            <a:ext cx="1645448" cy="1486887"/>
          </a:xfrm>
          <a:custGeom>
            <a:avLst/>
            <a:gdLst/>
            <a:ahLst/>
            <a:cxnLst/>
            <a:rect l="l" t="t" r="r" b="b"/>
            <a:pathLst>
              <a:path w="2468172" h="2230330">
                <a:moveTo>
                  <a:pt x="0" y="0"/>
                </a:moveTo>
                <a:lnTo>
                  <a:pt x="2468172" y="0"/>
                </a:lnTo>
                <a:lnTo>
                  <a:pt x="2468172" y="2230330"/>
                </a:lnTo>
                <a:lnTo>
                  <a:pt x="0" y="22303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565766" y="433451"/>
            <a:ext cx="5060469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38278" y="2015356"/>
            <a:ext cx="3177641" cy="80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7"/>
              </a:lnSpc>
            </a:pPr>
            <a:r>
              <a:rPr lang="en-US" sz="2333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K-nearest neighbors</a:t>
            </a:r>
          </a:p>
          <a:p>
            <a:pPr algn="ctr">
              <a:lnSpc>
                <a:spcPts val="3267"/>
              </a:lnSpc>
            </a:pPr>
            <a:r>
              <a:rPr lang="en-US" sz="2333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KNN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22896" y="2875889"/>
            <a:ext cx="4628497" cy="225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KNN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kĩ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giám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sát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loại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sát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điểm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tương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sát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mới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sẵn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Jiaye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Li, et al., 2023)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564" y="6262138"/>
            <a:ext cx="505518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13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516320" y="287850"/>
            <a:ext cx="879595" cy="743197"/>
            <a:chOff x="0" y="0"/>
            <a:chExt cx="1084776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76" cy="916560"/>
            </a:xfrm>
            <a:custGeom>
              <a:avLst/>
              <a:gdLst/>
              <a:ahLst/>
              <a:cxnLst/>
              <a:rect l="l" t="t" r="r" b="b"/>
              <a:pathLst>
                <a:path w="1084776" h="916560">
                  <a:moveTo>
                    <a:pt x="542388" y="0"/>
                  </a:moveTo>
                  <a:cubicBezTo>
                    <a:pt x="242835" y="0"/>
                    <a:pt x="0" y="205179"/>
                    <a:pt x="0" y="458280"/>
                  </a:cubicBezTo>
                  <a:cubicBezTo>
                    <a:pt x="0" y="711381"/>
                    <a:pt x="242835" y="916560"/>
                    <a:pt x="542388" y="916560"/>
                  </a:cubicBezTo>
                  <a:cubicBezTo>
                    <a:pt x="841940" y="916560"/>
                    <a:pt x="1084776" y="711381"/>
                    <a:pt x="1084776" y="458280"/>
                  </a:cubicBezTo>
                  <a:cubicBezTo>
                    <a:pt x="1084776" y="205179"/>
                    <a:pt x="841940" y="0"/>
                    <a:pt x="542388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98" y="85927"/>
              <a:ext cx="881380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1" y="63468"/>
            <a:ext cx="838707" cy="1191961"/>
          </a:xfrm>
          <a:custGeom>
            <a:avLst/>
            <a:gdLst/>
            <a:ahLst/>
            <a:cxnLst/>
            <a:rect l="l" t="t" r="r" b="b"/>
            <a:pathLst>
              <a:path w="1258061" h="1787942">
                <a:moveTo>
                  <a:pt x="0" y="0"/>
                </a:moveTo>
                <a:lnTo>
                  <a:pt x="1258061" y="0"/>
                </a:lnTo>
                <a:lnTo>
                  <a:pt x="1258061" y="1787942"/>
                </a:lnTo>
                <a:lnTo>
                  <a:pt x="0" y="1787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0818378" y="-2211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8" y="0"/>
                </a:lnTo>
                <a:lnTo>
                  <a:pt x="2364428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565766" y="433451"/>
            <a:ext cx="5060469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80282" y="6245342"/>
            <a:ext cx="505518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14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E682A1-013B-207C-F15D-C6D0E6A2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46" y="3244967"/>
            <a:ext cx="10372725" cy="3000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1A308D-1049-29C2-F284-AC2B5A33245B}"/>
              </a:ext>
            </a:extLst>
          </p:cNvPr>
          <p:cNvSpPr txBox="1"/>
          <p:nvPr/>
        </p:nvSpPr>
        <p:spPr>
          <a:xfrm>
            <a:off x="3880337" y="6257473"/>
            <a:ext cx="598111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Tạo chức năng đề xuất phim dựa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trên xếp hạng điểm số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19"/>
          <p:cNvSpPr/>
          <p:nvPr/>
        </p:nvSpPr>
        <p:spPr>
          <a:xfrm>
            <a:off x="159692" y="1510790"/>
            <a:ext cx="2710115" cy="664373"/>
          </a:xfrm>
          <a:custGeom>
            <a:avLst/>
            <a:gdLst/>
            <a:ahLst/>
            <a:cxnLst/>
            <a:rect l="l" t="t" r="r" b="b"/>
            <a:pathLst>
              <a:path w="1070663" h="262468">
                <a:moveTo>
                  <a:pt x="47611" y="0"/>
                </a:moveTo>
                <a:lnTo>
                  <a:pt x="1023052" y="0"/>
                </a:lnTo>
                <a:cubicBezTo>
                  <a:pt x="1049346" y="0"/>
                  <a:pt x="1070663" y="21316"/>
                  <a:pt x="1070663" y="47611"/>
                </a:cubicBezTo>
                <a:lnTo>
                  <a:pt x="1070663" y="214857"/>
                </a:lnTo>
                <a:cubicBezTo>
                  <a:pt x="1070663" y="241152"/>
                  <a:pt x="1049346" y="262468"/>
                  <a:pt x="1023052" y="262468"/>
                </a:cubicBezTo>
                <a:lnTo>
                  <a:pt x="47611" y="262468"/>
                </a:lnTo>
                <a:cubicBezTo>
                  <a:pt x="21316" y="262468"/>
                  <a:pt x="0" y="241152"/>
                  <a:pt x="0" y="214857"/>
                </a:cubicBezTo>
                <a:lnTo>
                  <a:pt x="0" y="47611"/>
                </a:lnTo>
                <a:cubicBezTo>
                  <a:pt x="0" y="21316"/>
                  <a:pt x="21316" y="0"/>
                  <a:pt x="47611" y="0"/>
                </a:cubicBezTo>
                <a:close/>
              </a:path>
            </a:pathLst>
          </a:custGeom>
          <a:solidFill>
            <a:srgbClr val="F1F1F1"/>
          </a:solidFill>
        </p:spPr>
      </p:sp>
      <p:sp>
        <p:nvSpPr>
          <p:cNvPr id="24" name="TextBox 20"/>
          <p:cNvSpPr txBox="1"/>
          <p:nvPr/>
        </p:nvSpPr>
        <p:spPr>
          <a:xfrm>
            <a:off x="154047" y="1325103"/>
            <a:ext cx="2710115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Điều chỉnh thông số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040B4F-5F8D-E86F-650D-BF7AD12574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299" y="1442121"/>
            <a:ext cx="5052590" cy="9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0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516320" y="287850"/>
            <a:ext cx="879595" cy="743197"/>
            <a:chOff x="0" y="0"/>
            <a:chExt cx="1084776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76" cy="916560"/>
            </a:xfrm>
            <a:custGeom>
              <a:avLst/>
              <a:gdLst/>
              <a:ahLst/>
              <a:cxnLst/>
              <a:rect l="l" t="t" r="r" b="b"/>
              <a:pathLst>
                <a:path w="1084776" h="916560">
                  <a:moveTo>
                    <a:pt x="542388" y="0"/>
                  </a:moveTo>
                  <a:cubicBezTo>
                    <a:pt x="242835" y="0"/>
                    <a:pt x="0" y="205179"/>
                    <a:pt x="0" y="458280"/>
                  </a:cubicBezTo>
                  <a:cubicBezTo>
                    <a:pt x="0" y="711381"/>
                    <a:pt x="242835" y="916560"/>
                    <a:pt x="542388" y="916560"/>
                  </a:cubicBezTo>
                  <a:cubicBezTo>
                    <a:pt x="841940" y="916560"/>
                    <a:pt x="1084776" y="711381"/>
                    <a:pt x="1084776" y="458280"/>
                  </a:cubicBezTo>
                  <a:cubicBezTo>
                    <a:pt x="1084776" y="205179"/>
                    <a:pt x="841940" y="0"/>
                    <a:pt x="542388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98" y="85927"/>
              <a:ext cx="881380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349202" y="6136818"/>
            <a:ext cx="2554065" cy="575459"/>
          </a:xfrm>
          <a:custGeom>
            <a:avLst/>
            <a:gdLst/>
            <a:ahLst/>
            <a:cxnLst/>
            <a:rect l="l" t="t" r="r" b="b"/>
            <a:pathLst>
              <a:path w="1070663" h="292097">
                <a:moveTo>
                  <a:pt x="47611" y="0"/>
                </a:moveTo>
                <a:lnTo>
                  <a:pt x="1023052" y="0"/>
                </a:lnTo>
                <a:cubicBezTo>
                  <a:pt x="1049346" y="0"/>
                  <a:pt x="1070663" y="21316"/>
                  <a:pt x="1070663" y="47611"/>
                </a:cubicBezTo>
                <a:lnTo>
                  <a:pt x="1070663" y="244485"/>
                </a:lnTo>
                <a:cubicBezTo>
                  <a:pt x="1070663" y="270780"/>
                  <a:pt x="1049346" y="292097"/>
                  <a:pt x="1023052" y="292097"/>
                </a:cubicBezTo>
                <a:lnTo>
                  <a:pt x="47611" y="292097"/>
                </a:lnTo>
                <a:cubicBezTo>
                  <a:pt x="21316" y="292097"/>
                  <a:pt x="0" y="270780"/>
                  <a:pt x="0" y="244485"/>
                </a:cubicBezTo>
                <a:lnTo>
                  <a:pt x="0" y="47611"/>
                </a:lnTo>
                <a:cubicBezTo>
                  <a:pt x="0" y="21316"/>
                  <a:pt x="21316" y="0"/>
                  <a:pt x="4761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7320035" y="5882800"/>
            <a:ext cx="2554065" cy="1052802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vi-VN" sz="2000" dirty="0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Tìm kiếm hình ảnh   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 Bold"/>
              <a:cs typeface="Arial" panose="020B0604020202020204" pitchFamily="34" charset="0"/>
              <a:sym typeface="Arial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786853" y="1437857"/>
            <a:ext cx="2270317" cy="664373"/>
          </a:xfrm>
          <a:custGeom>
            <a:avLst/>
            <a:gdLst/>
            <a:ahLst/>
            <a:cxnLst/>
            <a:rect l="l" t="t" r="r" b="b"/>
            <a:pathLst>
              <a:path w="896916" h="262468">
                <a:moveTo>
                  <a:pt x="56834" y="0"/>
                </a:moveTo>
                <a:lnTo>
                  <a:pt x="840081" y="0"/>
                </a:lnTo>
                <a:cubicBezTo>
                  <a:pt x="855155" y="0"/>
                  <a:pt x="869611" y="5988"/>
                  <a:pt x="880269" y="16646"/>
                </a:cubicBezTo>
                <a:cubicBezTo>
                  <a:pt x="890928" y="27305"/>
                  <a:pt x="896916" y="41761"/>
                  <a:pt x="896916" y="56834"/>
                </a:cubicBezTo>
                <a:lnTo>
                  <a:pt x="896916" y="205634"/>
                </a:lnTo>
                <a:cubicBezTo>
                  <a:pt x="896916" y="220707"/>
                  <a:pt x="890928" y="235163"/>
                  <a:pt x="880269" y="245822"/>
                </a:cubicBezTo>
                <a:cubicBezTo>
                  <a:pt x="869611" y="256480"/>
                  <a:pt x="855155" y="262468"/>
                  <a:pt x="840081" y="262468"/>
                </a:cubicBezTo>
                <a:lnTo>
                  <a:pt x="56834" y="262468"/>
                </a:lnTo>
                <a:cubicBezTo>
                  <a:pt x="41761" y="262468"/>
                  <a:pt x="27305" y="256480"/>
                  <a:pt x="16646" y="245822"/>
                </a:cubicBezTo>
                <a:cubicBezTo>
                  <a:pt x="5988" y="235163"/>
                  <a:pt x="0" y="220707"/>
                  <a:pt x="0" y="205634"/>
                </a:cubicBezTo>
                <a:lnTo>
                  <a:pt x="0" y="56834"/>
                </a:lnTo>
                <a:cubicBezTo>
                  <a:pt x="0" y="41761"/>
                  <a:pt x="5988" y="27305"/>
                  <a:pt x="16646" y="16646"/>
                </a:cubicBezTo>
                <a:cubicBezTo>
                  <a:pt x="27305" y="5988"/>
                  <a:pt x="41761" y="0"/>
                  <a:pt x="56834" y="0"/>
                </a:cubicBezTo>
                <a:close/>
              </a:path>
            </a:pathLst>
          </a:custGeom>
          <a:solidFill>
            <a:srgbClr val="F1F1F1"/>
          </a:solidFill>
        </p:spPr>
      </p:sp>
      <p:sp>
        <p:nvSpPr>
          <p:cNvPr id="23" name="TextBox 23"/>
          <p:cNvSpPr txBox="1"/>
          <p:nvPr/>
        </p:nvSpPr>
        <p:spPr>
          <a:xfrm>
            <a:off x="764349" y="1178892"/>
            <a:ext cx="2270317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quả</a:t>
            </a: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đề</a:t>
            </a: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xuất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764349" y="2503383"/>
            <a:ext cx="4444909" cy="3921165"/>
          </a:xfrm>
          <a:custGeom>
            <a:avLst/>
            <a:gdLst/>
            <a:ahLst/>
            <a:cxnLst/>
            <a:rect l="l" t="t" r="r" b="b"/>
            <a:pathLst>
              <a:path w="5225985" h="4953540">
                <a:moveTo>
                  <a:pt x="0" y="0"/>
                </a:moveTo>
                <a:lnTo>
                  <a:pt x="5225985" y="0"/>
                </a:lnTo>
                <a:lnTo>
                  <a:pt x="5225985" y="4953541"/>
                </a:lnTo>
                <a:lnTo>
                  <a:pt x="0" y="495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4443" y="3054774"/>
            <a:ext cx="1542103" cy="2155034"/>
          </a:xfrm>
          <a:custGeom>
            <a:avLst/>
            <a:gdLst/>
            <a:ahLst/>
            <a:cxnLst/>
            <a:rect l="l" t="t" r="r" b="b"/>
            <a:pathLst>
              <a:path w="384638" h="1149961">
                <a:moveTo>
                  <a:pt x="127228" y="0"/>
                </a:moveTo>
                <a:lnTo>
                  <a:pt x="257410" y="0"/>
                </a:lnTo>
                <a:cubicBezTo>
                  <a:pt x="291153" y="0"/>
                  <a:pt x="323514" y="13404"/>
                  <a:pt x="347374" y="37264"/>
                </a:cubicBezTo>
                <a:cubicBezTo>
                  <a:pt x="371234" y="61124"/>
                  <a:pt x="384638" y="93485"/>
                  <a:pt x="384638" y="127228"/>
                </a:cubicBezTo>
                <a:lnTo>
                  <a:pt x="384638" y="1022734"/>
                </a:lnTo>
                <a:cubicBezTo>
                  <a:pt x="384638" y="1056477"/>
                  <a:pt x="371234" y="1088838"/>
                  <a:pt x="347374" y="1112697"/>
                </a:cubicBezTo>
                <a:cubicBezTo>
                  <a:pt x="323514" y="1136557"/>
                  <a:pt x="291153" y="1149961"/>
                  <a:pt x="257410" y="1149961"/>
                </a:cubicBezTo>
                <a:lnTo>
                  <a:pt x="127228" y="1149961"/>
                </a:lnTo>
                <a:cubicBezTo>
                  <a:pt x="93485" y="1149961"/>
                  <a:pt x="61124" y="1136557"/>
                  <a:pt x="37264" y="1112697"/>
                </a:cubicBezTo>
                <a:cubicBezTo>
                  <a:pt x="13404" y="1088838"/>
                  <a:pt x="0" y="1056477"/>
                  <a:pt x="0" y="1022734"/>
                </a:cubicBezTo>
                <a:lnTo>
                  <a:pt x="0" y="127228"/>
                </a:lnTo>
                <a:cubicBezTo>
                  <a:pt x="0" y="93485"/>
                  <a:pt x="13404" y="61124"/>
                  <a:pt x="37264" y="37264"/>
                </a:cubicBezTo>
                <a:cubicBezTo>
                  <a:pt x="61124" y="13404"/>
                  <a:pt x="93485" y="0"/>
                  <a:pt x="1272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31" name="Freeform 31"/>
          <p:cNvSpPr/>
          <p:nvPr/>
        </p:nvSpPr>
        <p:spPr>
          <a:xfrm>
            <a:off x="9874100" y="-132024"/>
            <a:ext cx="2317900" cy="1736318"/>
          </a:xfrm>
          <a:custGeom>
            <a:avLst/>
            <a:gdLst/>
            <a:ahLst/>
            <a:cxnLst/>
            <a:rect l="l" t="t" r="r" b="b"/>
            <a:pathLst>
              <a:path w="3476850" h="2604477">
                <a:moveTo>
                  <a:pt x="0" y="0"/>
                </a:moveTo>
                <a:lnTo>
                  <a:pt x="3476850" y="0"/>
                </a:lnTo>
                <a:lnTo>
                  <a:pt x="3476850" y="2604477"/>
                </a:lnTo>
                <a:lnTo>
                  <a:pt x="0" y="2604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565766" y="433451"/>
            <a:ext cx="5060469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0282" y="6245342"/>
            <a:ext cx="505518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15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02460D-5395-9CD8-BDE2-AC14409CD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346" y="2575196"/>
            <a:ext cx="6440596" cy="33715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942B7E-801B-8A52-172C-11A286BD8714}"/>
              </a:ext>
            </a:extLst>
          </p:cNvPr>
          <p:cNvSpPr txBox="1"/>
          <p:nvPr/>
        </p:nvSpPr>
        <p:spPr>
          <a:xfrm>
            <a:off x="75682" y="3207038"/>
            <a:ext cx="1542103" cy="1850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trả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khóa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kiếm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“Minami-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516320" y="287850"/>
            <a:ext cx="879595" cy="743197"/>
            <a:chOff x="0" y="0"/>
            <a:chExt cx="1084776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76" cy="916560"/>
            </a:xfrm>
            <a:custGeom>
              <a:avLst/>
              <a:gdLst/>
              <a:ahLst/>
              <a:cxnLst/>
              <a:rect l="l" t="t" r="r" b="b"/>
              <a:pathLst>
                <a:path w="1084776" h="916560">
                  <a:moveTo>
                    <a:pt x="542388" y="0"/>
                  </a:moveTo>
                  <a:cubicBezTo>
                    <a:pt x="242835" y="0"/>
                    <a:pt x="0" y="205179"/>
                    <a:pt x="0" y="458280"/>
                  </a:cubicBezTo>
                  <a:cubicBezTo>
                    <a:pt x="0" y="711381"/>
                    <a:pt x="242835" y="916560"/>
                    <a:pt x="542388" y="916560"/>
                  </a:cubicBezTo>
                  <a:cubicBezTo>
                    <a:pt x="841940" y="916560"/>
                    <a:pt x="1084776" y="711381"/>
                    <a:pt x="1084776" y="458280"/>
                  </a:cubicBezTo>
                  <a:cubicBezTo>
                    <a:pt x="1084776" y="205179"/>
                    <a:pt x="841940" y="0"/>
                    <a:pt x="542388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98" y="85927"/>
              <a:ext cx="881380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692253" y="2181657"/>
            <a:ext cx="2912720" cy="594227"/>
          </a:xfrm>
          <a:custGeom>
            <a:avLst/>
            <a:gdLst/>
            <a:ahLst/>
            <a:cxnLst/>
            <a:rect l="l" t="t" r="r" b="b"/>
            <a:pathLst>
              <a:path w="723168" h="304728">
                <a:moveTo>
                  <a:pt x="0" y="0"/>
                </a:moveTo>
                <a:lnTo>
                  <a:pt x="723168" y="0"/>
                </a:lnTo>
                <a:lnTo>
                  <a:pt x="723168" y="304728"/>
                </a:lnTo>
                <a:lnTo>
                  <a:pt x="0" y="30472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76200" cap="sq">
            <a:solidFill>
              <a:schemeClr val="accent1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767283" y="1852989"/>
            <a:ext cx="2762659" cy="111773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3733"/>
              </a:lnSpc>
            </a:pPr>
            <a:r>
              <a:rPr lang="en-US" sz="24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Thiết</a:t>
            </a:r>
            <a:r>
              <a:rPr lang="en-US" sz="24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kế</a:t>
            </a:r>
            <a:r>
              <a:rPr lang="vi-VN" sz="24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giao diện</a:t>
            </a:r>
            <a:endParaRPr lang="en-US" sz="2400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4277966" y="1905460"/>
            <a:ext cx="7218040" cy="4012944"/>
          </a:xfrm>
          <a:custGeom>
            <a:avLst/>
            <a:gdLst/>
            <a:ahLst/>
            <a:cxnLst/>
            <a:rect l="l" t="t" r="r" b="b"/>
            <a:pathLst>
              <a:path w="12139551" h="6380789">
                <a:moveTo>
                  <a:pt x="0" y="0"/>
                </a:moveTo>
                <a:lnTo>
                  <a:pt x="12139551" y="0"/>
                </a:lnTo>
                <a:lnTo>
                  <a:pt x="12139551" y="6380789"/>
                </a:lnTo>
                <a:lnTo>
                  <a:pt x="0" y="638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335170" y="6045339"/>
            <a:ext cx="5516732" cy="507592"/>
            <a:chOff x="0" y="0"/>
            <a:chExt cx="11033464" cy="101518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Freeform 20"/>
            <p:cNvSpPr/>
            <p:nvPr/>
          </p:nvSpPr>
          <p:spPr>
            <a:xfrm>
              <a:off x="256676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2" name="Freeform 22"/>
            <p:cNvSpPr/>
            <p:nvPr/>
          </p:nvSpPr>
          <p:spPr>
            <a:xfrm>
              <a:off x="695790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3" name="Freeform 23"/>
            <p:cNvSpPr/>
            <p:nvPr/>
          </p:nvSpPr>
          <p:spPr>
            <a:xfrm>
              <a:off x="559310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4" name="TextBox 24"/>
            <p:cNvSpPr txBox="1"/>
            <p:nvPr/>
          </p:nvSpPr>
          <p:spPr>
            <a:xfrm>
              <a:off x="283564" y="110506"/>
              <a:ext cx="10466338" cy="655308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Giao </a:t>
              </a:r>
              <a:r>
                <a:rPr lang="en-US" sz="1999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diện</a:t>
              </a: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web-app </a:t>
              </a:r>
              <a:r>
                <a:rPr lang="en-US" sz="1999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đề</a:t>
              </a: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xuất</a:t>
              </a: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phim</a:t>
              </a: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hoạt</a:t>
              </a:r>
              <a:r>
                <a:rPr lang="en-US" sz="199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hình</a:t>
              </a:r>
              <a:endParaRPr lang="en-US" sz="19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>
            <a:off x="24775" y="5740271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8" y="0"/>
                </a:lnTo>
                <a:lnTo>
                  <a:pt x="2364428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14256" y="5359540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7" y="0"/>
                </a:lnTo>
                <a:lnTo>
                  <a:pt x="2364427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353293" y="63468"/>
            <a:ext cx="838707" cy="1191961"/>
          </a:xfrm>
          <a:custGeom>
            <a:avLst/>
            <a:gdLst/>
            <a:ahLst/>
            <a:cxnLst/>
            <a:rect l="l" t="t" r="r" b="b"/>
            <a:pathLst>
              <a:path w="1258061" h="1787942">
                <a:moveTo>
                  <a:pt x="0" y="0"/>
                </a:moveTo>
                <a:lnTo>
                  <a:pt x="1258061" y="0"/>
                </a:lnTo>
                <a:lnTo>
                  <a:pt x="1258061" y="1787942"/>
                </a:lnTo>
                <a:lnTo>
                  <a:pt x="0" y="1787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565766" y="433451"/>
            <a:ext cx="5060469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0281" y="6245342"/>
            <a:ext cx="400289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16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335246" y="287850"/>
            <a:ext cx="746419" cy="743197"/>
            <a:chOff x="0" y="0"/>
            <a:chExt cx="920535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170597" y="-72955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8" y="0"/>
                </a:lnTo>
                <a:lnTo>
                  <a:pt x="2364428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747634" y="162860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8" y="0"/>
                </a:lnTo>
                <a:lnTo>
                  <a:pt x="2364428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164969" y="5608195"/>
            <a:ext cx="2317900" cy="1736318"/>
          </a:xfrm>
          <a:custGeom>
            <a:avLst/>
            <a:gdLst/>
            <a:ahLst/>
            <a:cxnLst/>
            <a:rect l="l" t="t" r="r" b="b"/>
            <a:pathLst>
              <a:path w="3476850" h="2604477">
                <a:moveTo>
                  <a:pt x="0" y="0"/>
                </a:moveTo>
                <a:lnTo>
                  <a:pt x="3476850" y="0"/>
                </a:lnTo>
                <a:lnTo>
                  <a:pt x="3476850" y="2604476"/>
                </a:lnTo>
                <a:lnTo>
                  <a:pt x="0" y="2604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349535" y="433451"/>
            <a:ext cx="1913496" cy="433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KẾT QUẢ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0281" y="6245342"/>
            <a:ext cx="458347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17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41256F4-43E0-25BE-A604-197F91C104D7}"/>
              </a:ext>
            </a:extLst>
          </p:cNvPr>
          <p:cNvSpPr/>
          <p:nvPr/>
        </p:nvSpPr>
        <p:spPr>
          <a:xfrm>
            <a:off x="617545" y="1408985"/>
            <a:ext cx="5586307" cy="358932"/>
          </a:xfrm>
          <a:prstGeom prst="roundRect">
            <a:avLst/>
          </a:prstGeom>
          <a:gradFill>
            <a:gsLst>
              <a:gs pos="78881">
                <a:srgbClr val="A0C8F7"/>
              </a:gs>
              <a:gs pos="45888">
                <a:srgbClr val="B2DFEA"/>
              </a:gs>
              <a:gs pos="62422">
                <a:srgbClr val="A9D3F0"/>
              </a:gs>
              <a:gs pos="10100">
                <a:srgbClr val="C7F8DC"/>
              </a:gs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 err="1">
                <a:solidFill>
                  <a:srgbClr val="000000"/>
                </a:solidFill>
                <a:effectLst/>
                <a:latin typeface="Arial Bold" panose="020B0704020202020204" pitchFamily="34" charset="0"/>
                <a:ea typeface="Arial Bold" panose="020B0704020202020204" pitchFamily="34" charset="0"/>
                <a:cs typeface="Arial Bold" panose="020B0704020202020204" pitchFamily="34" charset="0"/>
              </a:rPr>
              <a:t>Kết</a:t>
            </a:r>
            <a:r>
              <a:rPr lang="en-US" sz="2000" kern="1200" dirty="0">
                <a:solidFill>
                  <a:srgbClr val="000000"/>
                </a:solidFill>
                <a:effectLst/>
                <a:latin typeface="Arial Bold" panose="020B0704020202020204" pitchFamily="34" charset="0"/>
                <a:ea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effectLst/>
                <a:latin typeface="Arial Bold" panose="020B0704020202020204" pitchFamily="34" charset="0"/>
                <a:ea typeface="Arial Bold" panose="020B0704020202020204" pitchFamily="34" charset="0"/>
                <a:cs typeface="Arial Bold" panose="020B0704020202020204" pitchFamily="34" charset="0"/>
              </a:rPr>
              <a:t>quả</a:t>
            </a:r>
            <a:r>
              <a:rPr lang="en-US" sz="2000" kern="1200" dirty="0">
                <a:solidFill>
                  <a:srgbClr val="000000"/>
                </a:solidFill>
                <a:effectLst/>
                <a:latin typeface="Arial Bold" panose="020B0704020202020204" pitchFamily="34" charset="0"/>
                <a:ea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vi-VN" sz="2000" kern="1200" dirty="0">
                <a:solidFill>
                  <a:srgbClr val="000000"/>
                </a:solidFill>
                <a:effectLst/>
                <a:latin typeface="Arial Bold" panose="020B0704020202020204" pitchFamily="34" charset="0"/>
                <a:ea typeface="Arial Bold" panose="020B0704020202020204" pitchFamily="34" charset="0"/>
                <a:cs typeface="Arial Bold" panose="020B0704020202020204" pitchFamily="34" charset="0"/>
              </a:rPr>
              <a:t>đề xuất</a:t>
            </a:r>
            <a:r>
              <a:rPr lang="en-US" sz="2000" kern="1200" dirty="0">
                <a:solidFill>
                  <a:srgbClr val="000000"/>
                </a:solidFill>
                <a:effectLst/>
                <a:latin typeface="Arial Bold" panose="020B0704020202020204" pitchFamily="34" charset="0"/>
                <a:ea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effectLst/>
                <a:latin typeface="Arial Bold" panose="020B0704020202020204" pitchFamily="34" charset="0"/>
                <a:ea typeface="Arial Bold" panose="020B0704020202020204" pitchFamily="34" charset="0"/>
                <a:cs typeface="Arial Bold" panose="020B0704020202020204" pitchFamily="34" charset="0"/>
              </a:rPr>
              <a:t>trên</a:t>
            </a:r>
            <a:r>
              <a:rPr lang="en-US" sz="2000" kern="1200" dirty="0">
                <a:solidFill>
                  <a:srgbClr val="000000"/>
                </a:solidFill>
                <a:effectLst/>
                <a:latin typeface="Arial Bold" panose="020B0704020202020204" pitchFamily="34" charset="0"/>
                <a:ea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effectLst/>
                <a:latin typeface="Arial Bold" panose="020B0704020202020204" pitchFamily="34" charset="0"/>
                <a:ea typeface="Arial Bold" panose="020B0704020202020204" pitchFamily="34" charset="0"/>
                <a:cs typeface="Arial Bold" panose="020B0704020202020204" pitchFamily="34" charset="0"/>
              </a:rPr>
              <a:t>Jupyter</a:t>
            </a:r>
            <a:r>
              <a:rPr lang="en-US" sz="2000" kern="1200" dirty="0">
                <a:solidFill>
                  <a:srgbClr val="000000"/>
                </a:solidFill>
                <a:effectLst/>
                <a:latin typeface="Arial Bold" panose="020B0704020202020204" pitchFamily="34" charset="0"/>
                <a:ea typeface="Arial Bold" panose="020B0704020202020204" pitchFamily="34" charset="0"/>
                <a:cs typeface="Arial Bold" panose="020B0704020202020204" pitchFamily="34" charset="0"/>
              </a:rPr>
              <a:t> Notebook</a:t>
            </a:r>
            <a:endParaRPr lang="en-US" sz="2000" dirty="0">
              <a:effectLst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C72945-9C98-AD8E-0A26-34BE62E42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352" y="5206972"/>
            <a:ext cx="4667901" cy="1038370"/>
          </a:xfrm>
          <a:prstGeom prst="rect">
            <a:avLst/>
          </a:prstGeom>
          <a:ln w="57150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299343-FCA9-EC15-119C-783EE8A25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8477" y="1979122"/>
            <a:ext cx="4905375" cy="2581275"/>
          </a:xfrm>
          <a:prstGeom prst="rect">
            <a:avLst/>
          </a:prstGeom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AC9D8-9F39-FAC8-2B89-183BF86B8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7254" y="1479868"/>
            <a:ext cx="3705225" cy="2581275"/>
          </a:xfrm>
          <a:prstGeom prst="rect">
            <a:avLst/>
          </a:prstGeom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465ED7-5D96-81D2-3CE7-1A2D9ED7E1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3852" y="4139327"/>
            <a:ext cx="3533775" cy="2619375"/>
          </a:xfrm>
          <a:prstGeom prst="rect">
            <a:avLst/>
          </a:prstGeom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42A73D9-4425-93EF-046E-A2EEDF241B00}"/>
              </a:ext>
            </a:extLst>
          </p:cNvPr>
          <p:cNvSpPr txBox="1"/>
          <p:nvPr/>
        </p:nvSpPr>
        <p:spPr>
          <a:xfrm>
            <a:off x="1550775" y="6389370"/>
            <a:ext cx="428947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dirty="0"/>
              <a:t>Chuyển đổi cấu trúc mô hình huấn luyện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001316" y="374532"/>
            <a:ext cx="2629009" cy="743197"/>
            <a:chOff x="0" y="0"/>
            <a:chExt cx="9662672" cy="2731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62672" cy="2731547"/>
            </a:xfrm>
            <a:custGeom>
              <a:avLst/>
              <a:gdLst/>
              <a:ahLst/>
              <a:cxnLst/>
              <a:rect l="l" t="t" r="r" b="b"/>
              <a:pathLst>
                <a:path w="9662672" h="2731547">
                  <a:moveTo>
                    <a:pt x="9662672" y="0"/>
                  </a:moveTo>
                  <a:lnTo>
                    <a:pt x="9662672" y="2731547"/>
                  </a:lnTo>
                  <a:lnTo>
                    <a:pt x="1088390" y="2731547"/>
                  </a:lnTo>
                  <a:cubicBezTo>
                    <a:pt x="487680" y="2731547"/>
                    <a:pt x="0" y="2243867"/>
                    <a:pt x="0" y="1364654"/>
                  </a:cubicBezTo>
                  <a:cubicBezTo>
                    <a:pt x="0" y="487680"/>
                    <a:pt x="487680" y="0"/>
                    <a:pt x="1088390" y="0"/>
                  </a:cubicBezTo>
                  <a:lnTo>
                    <a:pt x="9662672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683214" y="374532"/>
            <a:ext cx="746419" cy="743197"/>
            <a:chOff x="0" y="0"/>
            <a:chExt cx="920535" cy="9165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6"/>
                </a:lnSpc>
              </a:pPr>
              <a:r>
                <a:rPr lang="en-US" sz="1866" spc="-3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6315524" y="2930507"/>
            <a:ext cx="5258019" cy="743197"/>
            <a:chOff x="0" y="0"/>
            <a:chExt cx="19325345" cy="27315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25344" cy="2731547"/>
            </a:xfrm>
            <a:custGeom>
              <a:avLst/>
              <a:gdLst/>
              <a:ahLst/>
              <a:cxnLst/>
              <a:rect l="l" t="t" r="r" b="b"/>
              <a:pathLst>
                <a:path w="19325344" h="2731547">
                  <a:moveTo>
                    <a:pt x="19325344" y="0"/>
                  </a:moveTo>
                  <a:lnTo>
                    <a:pt x="19325344" y="2731547"/>
                  </a:lnTo>
                  <a:lnTo>
                    <a:pt x="1088390" y="2731547"/>
                  </a:lnTo>
                  <a:cubicBezTo>
                    <a:pt x="487680" y="2731547"/>
                    <a:pt x="0" y="2243867"/>
                    <a:pt x="0" y="1364654"/>
                  </a:cubicBezTo>
                  <a:cubicBezTo>
                    <a:pt x="0" y="487680"/>
                    <a:pt x="487680" y="0"/>
                    <a:pt x="1088390" y="0"/>
                  </a:cubicBezTo>
                  <a:lnTo>
                    <a:pt x="19325344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997422" y="2930507"/>
            <a:ext cx="746419" cy="743197"/>
            <a:chOff x="0" y="0"/>
            <a:chExt cx="920535" cy="9165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6"/>
                </a:lnSpc>
              </a:pPr>
              <a:r>
                <a:rPr lang="en-US" sz="1866" spc="-3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5887207" y="4719668"/>
            <a:ext cx="2390539" cy="743197"/>
            <a:chOff x="0" y="0"/>
            <a:chExt cx="8786195" cy="27315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86195" cy="2731547"/>
            </a:xfrm>
            <a:custGeom>
              <a:avLst/>
              <a:gdLst/>
              <a:ahLst/>
              <a:cxnLst/>
              <a:rect l="l" t="t" r="r" b="b"/>
              <a:pathLst>
                <a:path w="8786195" h="2731547">
                  <a:moveTo>
                    <a:pt x="8786195" y="0"/>
                  </a:moveTo>
                  <a:lnTo>
                    <a:pt x="8786195" y="2731547"/>
                  </a:lnTo>
                  <a:lnTo>
                    <a:pt x="1088390" y="2731547"/>
                  </a:lnTo>
                  <a:cubicBezTo>
                    <a:pt x="487680" y="2731547"/>
                    <a:pt x="0" y="2243867"/>
                    <a:pt x="0" y="1364654"/>
                  </a:cubicBezTo>
                  <a:cubicBezTo>
                    <a:pt x="0" y="487680"/>
                    <a:pt x="487680" y="0"/>
                    <a:pt x="1088390" y="0"/>
                  </a:cubicBezTo>
                  <a:lnTo>
                    <a:pt x="8786195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569105" y="4719668"/>
            <a:ext cx="746419" cy="743197"/>
            <a:chOff x="0" y="0"/>
            <a:chExt cx="920535" cy="9165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6"/>
                </a:lnSpc>
              </a:pPr>
              <a:r>
                <a:rPr lang="en-US" sz="1866" spc="-3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4918587" y="5759149"/>
            <a:ext cx="5774155" cy="743197"/>
            <a:chOff x="0" y="0"/>
            <a:chExt cx="21222353" cy="27315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222354" cy="2731547"/>
            </a:xfrm>
            <a:custGeom>
              <a:avLst/>
              <a:gdLst/>
              <a:ahLst/>
              <a:cxnLst/>
              <a:rect l="l" t="t" r="r" b="b"/>
              <a:pathLst>
                <a:path w="21222354" h="2731547">
                  <a:moveTo>
                    <a:pt x="21222354" y="0"/>
                  </a:moveTo>
                  <a:lnTo>
                    <a:pt x="21222354" y="2731547"/>
                  </a:lnTo>
                  <a:lnTo>
                    <a:pt x="1088390" y="2731547"/>
                  </a:lnTo>
                  <a:cubicBezTo>
                    <a:pt x="487680" y="2731547"/>
                    <a:pt x="0" y="2243867"/>
                    <a:pt x="0" y="1364654"/>
                  </a:cubicBezTo>
                  <a:cubicBezTo>
                    <a:pt x="0" y="487680"/>
                    <a:pt x="487680" y="0"/>
                    <a:pt x="1088390" y="0"/>
                  </a:cubicBezTo>
                  <a:lnTo>
                    <a:pt x="21222354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4600485" y="5759149"/>
            <a:ext cx="746419" cy="743197"/>
            <a:chOff x="0" y="0"/>
            <a:chExt cx="920535" cy="9165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6"/>
                </a:lnSpc>
              </a:pPr>
              <a:r>
                <a:rPr lang="en-US" sz="1866" spc="-3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724181" y="1236609"/>
            <a:ext cx="3888945" cy="884361"/>
          </a:xfrm>
          <a:custGeom>
            <a:avLst/>
            <a:gdLst/>
            <a:ahLst/>
            <a:cxnLst/>
            <a:rect l="l" t="t" r="r" b="b"/>
            <a:pathLst>
              <a:path w="1219442" h="277306">
                <a:moveTo>
                  <a:pt x="124754" y="0"/>
                </a:moveTo>
                <a:lnTo>
                  <a:pt x="1094688" y="0"/>
                </a:lnTo>
                <a:cubicBezTo>
                  <a:pt x="1127775" y="0"/>
                  <a:pt x="1159506" y="13144"/>
                  <a:pt x="1182902" y="36540"/>
                </a:cubicBezTo>
                <a:cubicBezTo>
                  <a:pt x="1206298" y="59935"/>
                  <a:pt x="1219442" y="91667"/>
                  <a:pt x="1219442" y="124754"/>
                </a:cubicBezTo>
                <a:lnTo>
                  <a:pt x="1219442" y="152552"/>
                </a:lnTo>
                <a:cubicBezTo>
                  <a:pt x="1219442" y="185639"/>
                  <a:pt x="1206298" y="217370"/>
                  <a:pt x="1182902" y="240766"/>
                </a:cubicBezTo>
                <a:cubicBezTo>
                  <a:pt x="1159506" y="264162"/>
                  <a:pt x="1127775" y="277306"/>
                  <a:pt x="1094688" y="277306"/>
                </a:cubicBezTo>
                <a:lnTo>
                  <a:pt x="124754" y="277306"/>
                </a:lnTo>
                <a:cubicBezTo>
                  <a:pt x="91667" y="277306"/>
                  <a:pt x="59935" y="264162"/>
                  <a:pt x="36540" y="240766"/>
                </a:cubicBezTo>
                <a:cubicBezTo>
                  <a:pt x="13144" y="217370"/>
                  <a:pt x="0" y="185639"/>
                  <a:pt x="0" y="152552"/>
                </a:cubicBezTo>
                <a:lnTo>
                  <a:pt x="0" y="124754"/>
                </a:lnTo>
                <a:cubicBezTo>
                  <a:pt x="0" y="91667"/>
                  <a:pt x="13144" y="59935"/>
                  <a:pt x="36540" y="36540"/>
                </a:cubicBezTo>
                <a:cubicBezTo>
                  <a:pt x="59935" y="13144"/>
                  <a:pt x="91667" y="0"/>
                  <a:pt x="1247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US" sz="1200" dirty="0"/>
          </a:p>
        </p:txBody>
      </p:sp>
      <p:sp>
        <p:nvSpPr>
          <p:cNvPr id="24" name="TextBox 24"/>
          <p:cNvSpPr txBox="1"/>
          <p:nvPr/>
        </p:nvSpPr>
        <p:spPr>
          <a:xfrm>
            <a:off x="743120" y="763920"/>
            <a:ext cx="3888945" cy="1674146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5973"/>
              </a:lnSpc>
            </a:pPr>
            <a:r>
              <a:rPr lang="en-US" sz="4266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Nội</a:t>
            </a:r>
            <a:r>
              <a:rPr lang="en-US" sz="4266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dung </a:t>
            </a:r>
            <a:r>
              <a:rPr lang="en-US" sz="4266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chính</a:t>
            </a:r>
            <a:endParaRPr lang="en-US" sz="4266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2834019" y="3022208"/>
            <a:ext cx="269932" cy="288504"/>
          </a:xfrm>
          <a:custGeom>
            <a:avLst/>
            <a:gdLst/>
            <a:ahLst/>
            <a:cxnLst/>
            <a:rect l="l" t="t" r="r" b="b"/>
            <a:pathLst>
              <a:path w="404898" h="432756">
                <a:moveTo>
                  <a:pt x="0" y="0"/>
                </a:moveTo>
                <a:lnTo>
                  <a:pt x="404897" y="0"/>
                </a:lnTo>
                <a:lnTo>
                  <a:pt x="404897" y="432756"/>
                </a:lnTo>
                <a:lnTo>
                  <a:pt x="0" y="432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23144" y="3950254"/>
            <a:ext cx="646402" cy="642876"/>
          </a:xfrm>
          <a:custGeom>
            <a:avLst/>
            <a:gdLst/>
            <a:ahLst/>
            <a:cxnLst/>
            <a:rect l="l" t="t" r="r" b="b"/>
            <a:pathLst>
              <a:path w="969603" h="964314">
                <a:moveTo>
                  <a:pt x="0" y="0"/>
                </a:moveTo>
                <a:lnTo>
                  <a:pt x="969603" y="0"/>
                </a:lnTo>
                <a:lnTo>
                  <a:pt x="969603" y="964313"/>
                </a:lnTo>
                <a:lnTo>
                  <a:pt x="0" y="964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183375" y="4066546"/>
            <a:ext cx="1981647" cy="1967235"/>
          </a:xfrm>
          <a:custGeom>
            <a:avLst/>
            <a:gdLst/>
            <a:ahLst/>
            <a:cxnLst/>
            <a:rect l="l" t="t" r="r" b="b"/>
            <a:pathLst>
              <a:path w="2972471" h="2950853">
                <a:moveTo>
                  <a:pt x="0" y="0"/>
                </a:moveTo>
                <a:lnTo>
                  <a:pt x="2972471" y="0"/>
                </a:lnTo>
                <a:lnTo>
                  <a:pt x="2972471" y="2950853"/>
                </a:lnTo>
                <a:lnTo>
                  <a:pt x="0" y="2950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H="1">
            <a:off x="1311524" y="3064282"/>
            <a:ext cx="3584855" cy="2652793"/>
          </a:xfrm>
          <a:custGeom>
            <a:avLst/>
            <a:gdLst/>
            <a:ahLst/>
            <a:cxnLst/>
            <a:rect l="l" t="t" r="r" b="b"/>
            <a:pathLst>
              <a:path w="5377283" h="3979189">
                <a:moveTo>
                  <a:pt x="5377283" y="0"/>
                </a:moveTo>
                <a:lnTo>
                  <a:pt x="0" y="0"/>
                </a:lnTo>
                <a:lnTo>
                  <a:pt x="0" y="3979190"/>
                </a:lnTo>
                <a:lnTo>
                  <a:pt x="5377283" y="3979190"/>
                </a:lnTo>
                <a:lnTo>
                  <a:pt x="537728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1575427">
            <a:off x="3453830" y="3266126"/>
            <a:ext cx="325750" cy="325750"/>
          </a:xfrm>
          <a:custGeom>
            <a:avLst/>
            <a:gdLst/>
            <a:ahLst/>
            <a:cxnLst/>
            <a:rect l="l" t="t" r="r" b="b"/>
            <a:pathLst>
              <a:path w="488625" h="488625">
                <a:moveTo>
                  <a:pt x="0" y="0"/>
                </a:moveTo>
                <a:lnTo>
                  <a:pt x="488625" y="0"/>
                </a:lnTo>
                <a:lnTo>
                  <a:pt x="488625" y="488624"/>
                </a:lnTo>
                <a:lnTo>
                  <a:pt x="0" y="4886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103951" y="3403662"/>
            <a:ext cx="226763" cy="225526"/>
          </a:xfrm>
          <a:custGeom>
            <a:avLst/>
            <a:gdLst/>
            <a:ahLst/>
            <a:cxnLst/>
            <a:rect l="l" t="t" r="r" b="b"/>
            <a:pathLst>
              <a:path w="340145" h="338289">
                <a:moveTo>
                  <a:pt x="0" y="0"/>
                </a:moveTo>
                <a:lnTo>
                  <a:pt x="340145" y="0"/>
                </a:lnTo>
                <a:lnTo>
                  <a:pt x="340145" y="338289"/>
                </a:lnTo>
                <a:lnTo>
                  <a:pt x="0" y="3382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1033050" y="5717076"/>
            <a:ext cx="2317900" cy="1736318"/>
          </a:xfrm>
          <a:custGeom>
            <a:avLst/>
            <a:gdLst/>
            <a:ahLst/>
            <a:cxnLst/>
            <a:rect l="l" t="t" r="r" b="b"/>
            <a:pathLst>
              <a:path w="3476850" h="2604477">
                <a:moveTo>
                  <a:pt x="0" y="0"/>
                </a:moveTo>
                <a:lnTo>
                  <a:pt x="3476850" y="0"/>
                </a:lnTo>
                <a:lnTo>
                  <a:pt x="3476850" y="2604476"/>
                </a:lnTo>
                <a:lnTo>
                  <a:pt x="0" y="26044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15715" y="0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8" y="0"/>
                </a:lnTo>
                <a:lnTo>
                  <a:pt x="2364428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7677758" y="539496"/>
            <a:ext cx="1886033" cy="385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67"/>
              </a:lnSpc>
            </a:pPr>
            <a:r>
              <a:rPr lang="en-US" sz="2333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ĐẶT VẤN ĐỀ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991966" y="3093906"/>
            <a:ext cx="4294287" cy="385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267"/>
              </a:lnSpc>
              <a:spcBef>
                <a:spcPct val="0"/>
              </a:spcBef>
            </a:pPr>
            <a:r>
              <a:rPr lang="en-US" sz="2333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633626" y="4830930"/>
            <a:ext cx="1492931" cy="385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267"/>
              </a:lnSpc>
              <a:spcBef>
                <a:spcPct val="0"/>
              </a:spcBef>
            </a:pPr>
            <a:r>
              <a:rPr lang="en-US" sz="2333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KẾT QUẢ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496188" y="5938002"/>
            <a:ext cx="5184570" cy="385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267"/>
              </a:lnSpc>
              <a:spcBef>
                <a:spcPct val="0"/>
              </a:spcBef>
            </a:pPr>
            <a:r>
              <a:rPr lang="en-US" sz="2333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1EC5C-C9E6-F902-FFC8-F9EE11D7DA4A}"/>
              </a:ext>
            </a:extLst>
          </p:cNvPr>
          <p:cNvSpPr txBox="1"/>
          <p:nvPr/>
        </p:nvSpPr>
        <p:spPr>
          <a:xfrm>
            <a:off x="7359657" y="1236609"/>
            <a:ext cx="4108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Khái niệm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hoạt hình, anime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Lý do chọn đề tài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Hệ thống đề xuất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Nghiên cứu liên quan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Mục tiêu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E856B6-E22F-9AC8-F5ED-4557E0EC8AB3}"/>
              </a:ext>
            </a:extLst>
          </p:cNvPr>
          <p:cNvSpPr txBox="1"/>
          <p:nvPr/>
        </p:nvSpPr>
        <p:spPr>
          <a:xfrm>
            <a:off x="6805405" y="3743380"/>
            <a:ext cx="381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Hướng nghiên cứu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Sơ đồ thực hiện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335246" y="287850"/>
            <a:ext cx="746419" cy="743197"/>
            <a:chOff x="0" y="0"/>
            <a:chExt cx="920535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</p:txBody>
        </p:sp>
      </p:grp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9359" t="10905" r="20269" b="36417"/>
          <a:stretch>
            <a:fillRect/>
          </a:stretch>
        </p:blipFill>
        <p:spPr>
          <a:xfrm>
            <a:off x="2122211" y="1469140"/>
            <a:ext cx="8850589" cy="5007214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-170597" y="-72955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8" y="0"/>
                </a:lnTo>
                <a:lnTo>
                  <a:pt x="2364428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747634" y="162860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8" y="0"/>
                </a:lnTo>
                <a:lnTo>
                  <a:pt x="2364428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164969" y="5608195"/>
            <a:ext cx="2317900" cy="1736318"/>
          </a:xfrm>
          <a:custGeom>
            <a:avLst/>
            <a:gdLst/>
            <a:ahLst/>
            <a:cxnLst/>
            <a:rect l="l" t="t" r="r" b="b"/>
            <a:pathLst>
              <a:path w="3476850" h="2604477">
                <a:moveTo>
                  <a:pt x="0" y="0"/>
                </a:moveTo>
                <a:lnTo>
                  <a:pt x="3476850" y="0"/>
                </a:lnTo>
                <a:lnTo>
                  <a:pt x="3476850" y="2604476"/>
                </a:lnTo>
                <a:lnTo>
                  <a:pt x="0" y="2604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349535" y="433451"/>
            <a:ext cx="1760802" cy="433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KẾT QUẢ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0282" y="6245342"/>
            <a:ext cx="545432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18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8968939-D02B-3B4B-9004-02F600833EEE}"/>
              </a:ext>
            </a:extLst>
          </p:cNvPr>
          <p:cNvSpPr/>
          <p:nvPr/>
        </p:nvSpPr>
        <p:spPr>
          <a:xfrm>
            <a:off x="452998" y="1809332"/>
            <a:ext cx="1168935" cy="39455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2000" b="1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quả</a:t>
            </a:r>
            <a:r>
              <a:rPr lang="en-US" sz="2000" b="1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giao</a:t>
            </a:r>
            <a:r>
              <a:rPr lang="en-US" sz="2000" b="1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diện</a:t>
            </a:r>
            <a:r>
              <a:rPr lang="en-US" sz="2000" b="1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chức</a:t>
            </a:r>
            <a:r>
              <a:rPr lang="en-US" sz="2000" b="1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năng</a:t>
            </a:r>
            <a:r>
              <a:rPr lang="en-US" sz="2000" b="1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đề</a:t>
            </a:r>
            <a:r>
              <a:rPr lang="en-US" sz="2000" b="1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xuất</a:t>
            </a:r>
            <a:r>
              <a:rPr lang="en-US" sz="2000" b="1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phim</a:t>
            </a:r>
            <a:r>
              <a:rPr lang="en-US" sz="2000" b="1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hoạt</a:t>
            </a:r>
            <a:r>
              <a:rPr lang="en-US" sz="2000" b="1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endParaRPr lang="en-US" sz="2000" b="1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3700" y="243015"/>
            <a:ext cx="11404600" cy="5693328"/>
            <a:chOff x="0" y="0"/>
            <a:chExt cx="22809200" cy="113866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09200" cy="11386656"/>
            </a:xfrm>
            <a:custGeom>
              <a:avLst/>
              <a:gdLst/>
              <a:ahLst/>
              <a:cxnLst/>
              <a:rect l="l" t="t" r="r" b="b"/>
              <a:pathLst>
                <a:path w="22809200" h="13023596">
                  <a:moveTo>
                    <a:pt x="0" y="0"/>
                  </a:moveTo>
                  <a:lnTo>
                    <a:pt x="22809200" y="0"/>
                  </a:lnTo>
                  <a:lnTo>
                    <a:pt x="22809200" y="13023596"/>
                  </a:lnTo>
                  <a:lnTo>
                    <a:pt x="0" y="1302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b="10"/>
          <a:stretch>
            <a:fillRect/>
          </a:stretch>
        </p:blipFill>
        <p:spPr>
          <a:xfrm>
            <a:off x="798118" y="4126143"/>
            <a:ext cx="880734" cy="8058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b="10"/>
          <a:stretch>
            <a:fillRect/>
          </a:stretch>
        </p:blipFill>
        <p:spPr>
          <a:xfrm>
            <a:off x="798118" y="2623128"/>
            <a:ext cx="880734" cy="80587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2301181" y="252426"/>
            <a:ext cx="746419" cy="743197"/>
            <a:chOff x="0" y="0"/>
            <a:chExt cx="920535" cy="9165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5276568" y="1514551"/>
            <a:ext cx="1638863" cy="664373"/>
          </a:xfrm>
          <a:custGeom>
            <a:avLst/>
            <a:gdLst/>
            <a:ahLst/>
            <a:cxnLst/>
            <a:rect l="l" t="t" r="r" b="b"/>
            <a:pathLst>
              <a:path w="647452" h="262468">
                <a:moveTo>
                  <a:pt x="113375" y="0"/>
                </a:moveTo>
                <a:lnTo>
                  <a:pt x="534077" y="0"/>
                </a:lnTo>
                <a:cubicBezTo>
                  <a:pt x="564146" y="0"/>
                  <a:pt x="592983" y="11945"/>
                  <a:pt x="614245" y="33207"/>
                </a:cubicBezTo>
                <a:cubicBezTo>
                  <a:pt x="635507" y="54469"/>
                  <a:pt x="647452" y="83306"/>
                  <a:pt x="647452" y="113375"/>
                </a:cubicBezTo>
                <a:lnTo>
                  <a:pt x="647452" y="149093"/>
                </a:lnTo>
                <a:cubicBezTo>
                  <a:pt x="647452" y="179162"/>
                  <a:pt x="635507" y="208000"/>
                  <a:pt x="614245" y="229262"/>
                </a:cubicBezTo>
                <a:cubicBezTo>
                  <a:pt x="592983" y="250524"/>
                  <a:pt x="564146" y="262468"/>
                  <a:pt x="534077" y="262468"/>
                </a:cubicBezTo>
                <a:lnTo>
                  <a:pt x="113375" y="262468"/>
                </a:lnTo>
                <a:cubicBezTo>
                  <a:pt x="83306" y="262468"/>
                  <a:pt x="54469" y="250524"/>
                  <a:pt x="33207" y="229262"/>
                </a:cubicBezTo>
                <a:cubicBezTo>
                  <a:pt x="11945" y="208000"/>
                  <a:pt x="0" y="179162"/>
                  <a:pt x="0" y="149093"/>
                </a:cubicBezTo>
                <a:lnTo>
                  <a:pt x="0" y="113375"/>
                </a:lnTo>
                <a:cubicBezTo>
                  <a:pt x="0" y="83306"/>
                  <a:pt x="11945" y="54469"/>
                  <a:pt x="33207" y="33207"/>
                </a:cubicBezTo>
                <a:cubicBezTo>
                  <a:pt x="54469" y="11945"/>
                  <a:pt x="83306" y="0"/>
                  <a:pt x="113375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txBody>
          <a:bodyPr/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276568" y="1334052"/>
            <a:ext cx="1638863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en-US" sz="24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24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luận</a:t>
            </a:r>
            <a:endParaRPr lang="en-US" sz="2400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9874100" y="18725"/>
            <a:ext cx="2317900" cy="1736318"/>
          </a:xfrm>
          <a:custGeom>
            <a:avLst/>
            <a:gdLst/>
            <a:ahLst/>
            <a:cxnLst/>
            <a:rect l="l" t="t" r="r" b="b"/>
            <a:pathLst>
              <a:path w="3476850" h="2604477">
                <a:moveTo>
                  <a:pt x="0" y="0"/>
                </a:moveTo>
                <a:lnTo>
                  <a:pt x="3476850" y="0"/>
                </a:lnTo>
                <a:lnTo>
                  <a:pt x="3476850" y="2604476"/>
                </a:lnTo>
                <a:lnTo>
                  <a:pt x="0" y="2604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860862" y="2802050"/>
            <a:ext cx="9156233" cy="86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huấn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thứ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xuất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lọc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cộng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tác</a:t>
            </a:r>
            <a:r>
              <a:rPr lang="vi-V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và thuật toán KNN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60863" y="4297082"/>
            <a:ext cx="9156233" cy="86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Xây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dựng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web-app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tích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hợp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xuất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tên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ảnh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88435" y="383117"/>
            <a:ext cx="5815131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0282" y="6245342"/>
            <a:ext cx="342232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19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163" y="335811"/>
            <a:ext cx="11505940" cy="6186379"/>
            <a:chOff x="0" y="0"/>
            <a:chExt cx="4081650" cy="219457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4082920" cy="2193304"/>
            </a:xfrm>
            <a:custGeom>
              <a:avLst/>
              <a:gdLst/>
              <a:ahLst/>
              <a:cxnLst/>
              <a:rect l="l" t="t" r="r" b="b"/>
              <a:pathLst>
                <a:path w="4082920" h="2193304">
                  <a:moveTo>
                    <a:pt x="4071490" y="27940"/>
                  </a:moveTo>
                  <a:cubicBezTo>
                    <a:pt x="4062600" y="24130"/>
                    <a:pt x="4053710" y="21590"/>
                    <a:pt x="4044820" y="21590"/>
                  </a:cubicBezTo>
                  <a:cubicBezTo>
                    <a:pt x="4018150" y="20320"/>
                    <a:pt x="3957850" y="20320"/>
                    <a:pt x="3891004" y="17780"/>
                  </a:cubicBezTo>
                  <a:cubicBezTo>
                    <a:pt x="3738211" y="12700"/>
                    <a:pt x="3588603" y="6350"/>
                    <a:pt x="3435810" y="3810"/>
                  </a:cubicBezTo>
                  <a:cubicBezTo>
                    <a:pt x="3311666" y="1270"/>
                    <a:pt x="3190706" y="3810"/>
                    <a:pt x="3066563" y="2540"/>
                  </a:cubicBezTo>
                  <a:cubicBezTo>
                    <a:pt x="3012449" y="2540"/>
                    <a:pt x="2958335" y="0"/>
                    <a:pt x="2904221" y="2540"/>
                  </a:cubicBezTo>
                  <a:cubicBezTo>
                    <a:pt x="2773711" y="10160"/>
                    <a:pt x="2643201" y="11430"/>
                    <a:pt x="2509508" y="8890"/>
                  </a:cubicBezTo>
                  <a:cubicBezTo>
                    <a:pt x="2442661" y="7620"/>
                    <a:pt x="2375815" y="7620"/>
                    <a:pt x="2308968" y="7620"/>
                  </a:cubicBezTo>
                  <a:cubicBezTo>
                    <a:pt x="2188008" y="7620"/>
                    <a:pt x="2067047" y="7620"/>
                    <a:pt x="1946087" y="6350"/>
                  </a:cubicBezTo>
                  <a:cubicBezTo>
                    <a:pt x="1818760" y="5080"/>
                    <a:pt x="564592" y="2540"/>
                    <a:pt x="440448" y="1270"/>
                  </a:cubicBezTo>
                  <a:cubicBezTo>
                    <a:pt x="338587" y="0"/>
                    <a:pt x="239908" y="1270"/>
                    <a:pt x="138047" y="1270"/>
                  </a:cubicBezTo>
                  <a:cubicBezTo>
                    <a:pt x="6801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4153"/>
                    <a:pt x="16510" y="228786"/>
                    <a:pt x="17780" y="321759"/>
                  </a:cubicBezTo>
                  <a:cubicBezTo>
                    <a:pt x="19050" y="416391"/>
                    <a:pt x="17780" y="511024"/>
                    <a:pt x="16510" y="607317"/>
                  </a:cubicBezTo>
                  <a:cubicBezTo>
                    <a:pt x="15240" y="705271"/>
                    <a:pt x="2540" y="1732950"/>
                    <a:pt x="2540" y="1830903"/>
                  </a:cubicBezTo>
                  <a:cubicBezTo>
                    <a:pt x="2540" y="1927196"/>
                    <a:pt x="1270" y="2023489"/>
                    <a:pt x="0" y="2119782"/>
                  </a:cubicBezTo>
                  <a:cubicBezTo>
                    <a:pt x="0" y="2138694"/>
                    <a:pt x="3810" y="2148854"/>
                    <a:pt x="15240" y="2153934"/>
                  </a:cubicBezTo>
                  <a:cubicBezTo>
                    <a:pt x="22860" y="2157744"/>
                    <a:pt x="31750" y="2160284"/>
                    <a:pt x="40640" y="2161554"/>
                  </a:cubicBezTo>
                  <a:cubicBezTo>
                    <a:pt x="134864" y="2166634"/>
                    <a:pt x="255824" y="2170444"/>
                    <a:pt x="376784" y="2175524"/>
                  </a:cubicBezTo>
                  <a:cubicBezTo>
                    <a:pt x="443631" y="2178064"/>
                    <a:pt x="510478" y="2183144"/>
                    <a:pt x="577324" y="2184414"/>
                  </a:cubicBezTo>
                  <a:cubicBezTo>
                    <a:pt x="688735" y="2186954"/>
                    <a:pt x="1930171" y="2188224"/>
                    <a:pt x="2041582" y="2189494"/>
                  </a:cubicBezTo>
                  <a:cubicBezTo>
                    <a:pt x="2057498" y="2189494"/>
                    <a:pt x="2073414" y="2189494"/>
                    <a:pt x="2089330" y="2189494"/>
                  </a:cubicBezTo>
                  <a:cubicBezTo>
                    <a:pt x="2165726" y="2189494"/>
                    <a:pt x="2245305" y="2188224"/>
                    <a:pt x="2321701" y="2188224"/>
                  </a:cubicBezTo>
                  <a:cubicBezTo>
                    <a:pt x="2410830" y="2188224"/>
                    <a:pt x="2496775" y="2189494"/>
                    <a:pt x="2585904" y="2189494"/>
                  </a:cubicBezTo>
                  <a:cubicBezTo>
                    <a:pt x="2716414" y="2189494"/>
                    <a:pt x="2850107" y="2189494"/>
                    <a:pt x="2980617" y="2189494"/>
                  </a:cubicBezTo>
                  <a:cubicBezTo>
                    <a:pt x="3101577" y="2189494"/>
                    <a:pt x="3222538" y="2190764"/>
                    <a:pt x="3343498" y="2192034"/>
                  </a:cubicBezTo>
                  <a:cubicBezTo>
                    <a:pt x="3397612" y="2192034"/>
                    <a:pt x="3454909" y="2193304"/>
                    <a:pt x="3509023" y="2193304"/>
                  </a:cubicBezTo>
                  <a:cubicBezTo>
                    <a:pt x="3684097" y="2192034"/>
                    <a:pt x="3855989" y="2185684"/>
                    <a:pt x="4021960" y="2185684"/>
                  </a:cubicBezTo>
                  <a:cubicBezTo>
                    <a:pt x="4025770" y="2185684"/>
                    <a:pt x="4030850" y="2183144"/>
                    <a:pt x="4034660" y="2180604"/>
                  </a:cubicBezTo>
                  <a:cubicBezTo>
                    <a:pt x="4039740" y="2176794"/>
                    <a:pt x="4042280" y="2170444"/>
                    <a:pt x="4044820" y="2167904"/>
                  </a:cubicBezTo>
                  <a:cubicBezTo>
                    <a:pt x="4046090" y="2108160"/>
                    <a:pt x="4047360" y="2038431"/>
                    <a:pt x="4048630" y="1968702"/>
                  </a:cubicBezTo>
                  <a:cubicBezTo>
                    <a:pt x="4049900" y="1860787"/>
                    <a:pt x="4060060" y="824807"/>
                    <a:pt x="4061330" y="716892"/>
                  </a:cubicBezTo>
                  <a:cubicBezTo>
                    <a:pt x="4061330" y="652143"/>
                    <a:pt x="4062600" y="587395"/>
                    <a:pt x="4063870" y="522646"/>
                  </a:cubicBezTo>
                  <a:cubicBezTo>
                    <a:pt x="4065140" y="452916"/>
                    <a:pt x="4066410" y="383187"/>
                    <a:pt x="4068950" y="313457"/>
                  </a:cubicBezTo>
                  <a:cubicBezTo>
                    <a:pt x="4070220" y="271952"/>
                    <a:pt x="4070220" y="228786"/>
                    <a:pt x="4075300" y="187280"/>
                  </a:cubicBezTo>
                  <a:cubicBezTo>
                    <a:pt x="4080380" y="137474"/>
                    <a:pt x="4082920" y="89327"/>
                    <a:pt x="4081650" y="44450"/>
                  </a:cubicBezTo>
                  <a:cubicBezTo>
                    <a:pt x="4081650" y="38100"/>
                    <a:pt x="4077840" y="30480"/>
                    <a:pt x="407149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 rot="5803237">
            <a:off x="9943091" y="3843702"/>
            <a:ext cx="1334468" cy="1702917"/>
          </a:xfrm>
          <a:custGeom>
            <a:avLst/>
            <a:gdLst/>
            <a:ahLst/>
            <a:cxnLst/>
            <a:rect l="l" t="t" r="r" b="b"/>
            <a:pathLst>
              <a:path w="2001702" h="2554376">
                <a:moveTo>
                  <a:pt x="0" y="0"/>
                </a:moveTo>
                <a:lnTo>
                  <a:pt x="2001702" y="0"/>
                </a:lnTo>
                <a:lnTo>
                  <a:pt x="2001702" y="2554376"/>
                </a:lnTo>
                <a:lnTo>
                  <a:pt x="0" y="2554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035549">
            <a:off x="716322" y="3001146"/>
            <a:ext cx="1189214" cy="1863441"/>
          </a:xfrm>
          <a:custGeom>
            <a:avLst/>
            <a:gdLst/>
            <a:ahLst/>
            <a:cxnLst/>
            <a:rect l="l" t="t" r="r" b="b"/>
            <a:pathLst>
              <a:path w="1783821" h="2795161">
                <a:moveTo>
                  <a:pt x="0" y="0"/>
                </a:moveTo>
                <a:lnTo>
                  <a:pt x="1783821" y="0"/>
                </a:lnTo>
                <a:lnTo>
                  <a:pt x="1783821" y="2795162"/>
                </a:lnTo>
                <a:lnTo>
                  <a:pt x="0" y="27951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902128">
            <a:off x="10125048" y="1997752"/>
            <a:ext cx="970555" cy="2085177"/>
          </a:xfrm>
          <a:custGeom>
            <a:avLst/>
            <a:gdLst/>
            <a:ahLst/>
            <a:cxnLst/>
            <a:rect l="l" t="t" r="r" b="b"/>
            <a:pathLst>
              <a:path w="1455833" h="3127766">
                <a:moveTo>
                  <a:pt x="0" y="0"/>
                </a:moveTo>
                <a:lnTo>
                  <a:pt x="1455833" y="0"/>
                </a:lnTo>
                <a:lnTo>
                  <a:pt x="1455833" y="3127765"/>
                </a:lnTo>
                <a:lnTo>
                  <a:pt x="0" y="3127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03327" y="3146600"/>
            <a:ext cx="3881659" cy="966886"/>
          </a:xfrm>
          <a:custGeom>
            <a:avLst/>
            <a:gdLst/>
            <a:ahLst/>
            <a:cxnLst/>
            <a:rect l="l" t="t" r="r" b="b"/>
            <a:pathLst>
              <a:path w="5822489" h="1450329">
                <a:moveTo>
                  <a:pt x="0" y="0"/>
                </a:moveTo>
                <a:lnTo>
                  <a:pt x="5822489" y="0"/>
                </a:lnTo>
                <a:lnTo>
                  <a:pt x="5822489" y="1450329"/>
                </a:lnTo>
                <a:lnTo>
                  <a:pt x="0" y="14503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184291" y="3146600"/>
            <a:ext cx="3881659" cy="966886"/>
          </a:xfrm>
          <a:custGeom>
            <a:avLst/>
            <a:gdLst/>
            <a:ahLst/>
            <a:cxnLst/>
            <a:rect l="l" t="t" r="r" b="b"/>
            <a:pathLst>
              <a:path w="5822489" h="1450329">
                <a:moveTo>
                  <a:pt x="0" y="0"/>
                </a:moveTo>
                <a:lnTo>
                  <a:pt x="5822489" y="0"/>
                </a:lnTo>
                <a:lnTo>
                  <a:pt x="5822489" y="1450329"/>
                </a:lnTo>
                <a:lnTo>
                  <a:pt x="0" y="14503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03327" y="3327838"/>
            <a:ext cx="3881659" cy="966886"/>
          </a:xfrm>
          <a:custGeom>
            <a:avLst/>
            <a:gdLst/>
            <a:ahLst/>
            <a:cxnLst/>
            <a:rect l="l" t="t" r="r" b="b"/>
            <a:pathLst>
              <a:path w="5822489" h="1450329">
                <a:moveTo>
                  <a:pt x="0" y="0"/>
                </a:moveTo>
                <a:lnTo>
                  <a:pt x="5822489" y="0"/>
                </a:lnTo>
                <a:lnTo>
                  <a:pt x="5822489" y="1450329"/>
                </a:lnTo>
                <a:lnTo>
                  <a:pt x="0" y="14503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Freeform 23"/>
          <p:cNvSpPr/>
          <p:nvPr/>
        </p:nvSpPr>
        <p:spPr>
          <a:xfrm>
            <a:off x="7184291" y="3630043"/>
            <a:ext cx="3881659" cy="966886"/>
          </a:xfrm>
          <a:custGeom>
            <a:avLst/>
            <a:gdLst/>
            <a:ahLst/>
            <a:cxnLst/>
            <a:rect l="l" t="t" r="r" b="b"/>
            <a:pathLst>
              <a:path w="5822489" h="1450329">
                <a:moveTo>
                  <a:pt x="0" y="0"/>
                </a:moveTo>
                <a:lnTo>
                  <a:pt x="5822489" y="0"/>
                </a:lnTo>
                <a:lnTo>
                  <a:pt x="5822489" y="1450329"/>
                </a:lnTo>
                <a:lnTo>
                  <a:pt x="0" y="14503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03327" y="2844395"/>
            <a:ext cx="3881659" cy="966886"/>
          </a:xfrm>
          <a:custGeom>
            <a:avLst/>
            <a:gdLst/>
            <a:ahLst/>
            <a:cxnLst/>
            <a:rect l="l" t="t" r="r" b="b"/>
            <a:pathLst>
              <a:path w="5822489" h="1450329">
                <a:moveTo>
                  <a:pt x="0" y="0"/>
                </a:moveTo>
                <a:lnTo>
                  <a:pt x="5822489" y="0"/>
                </a:lnTo>
                <a:lnTo>
                  <a:pt x="5822489" y="1450329"/>
                </a:lnTo>
                <a:lnTo>
                  <a:pt x="0" y="14503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184291" y="2827882"/>
            <a:ext cx="3881659" cy="966886"/>
          </a:xfrm>
          <a:custGeom>
            <a:avLst/>
            <a:gdLst/>
            <a:ahLst/>
            <a:cxnLst/>
            <a:rect l="l" t="t" r="r" b="b"/>
            <a:pathLst>
              <a:path w="5822489" h="1450329">
                <a:moveTo>
                  <a:pt x="0" y="0"/>
                </a:moveTo>
                <a:lnTo>
                  <a:pt x="5822489" y="0"/>
                </a:lnTo>
                <a:lnTo>
                  <a:pt x="5822489" y="1450329"/>
                </a:lnTo>
                <a:lnTo>
                  <a:pt x="0" y="14503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5820296">
            <a:off x="1184704" y="3658244"/>
            <a:ext cx="723793" cy="1777169"/>
          </a:xfrm>
          <a:custGeom>
            <a:avLst/>
            <a:gdLst/>
            <a:ahLst/>
            <a:cxnLst/>
            <a:rect l="l" t="t" r="r" b="b"/>
            <a:pathLst>
              <a:path w="1085689" h="2665753">
                <a:moveTo>
                  <a:pt x="0" y="0"/>
                </a:moveTo>
                <a:lnTo>
                  <a:pt x="1085689" y="0"/>
                </a:lnTo>
                <a:lnTo>
                  <a:pt x="1085689" y="2665753"/>
                </a:lnTo>
                <a:lnTo>
                  <a:pt x="0" y="26657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1076764">
            <a:off x="-76598" y="2308615"/>
            <a:ext cx="654948" cy="651375"/>
          </a:xfrm>
          <a:custGeom>
            <a:avLst/>
            <a:gdLst/>
            <a:ahLst/>
            <a:cxnLst/>
            <a:rect l="l" t="t" r="r" b="b"/>
            <a:pathLst>
              <a:path w="982422" h="977063">
                <a:moveTo>
                  <a:pt x="0" y="0"/>
                </a:moveTo>
                <a:lnTo>
                  <a:pt x="982422" y="0"/>
                </a:lnTo>
                <a:lnTo>
                  <a:pt x="982422" y="977063"/>
                </a:lnTo>
                <a:lnTo>
                  <a:pt x="0" y="977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970873">
            <a:off x="9689823" y="1131003"/>
            <a:ext cx="751844" cy="732707"/>
          </a:xfrm>
          <a:custGeom>
            <a:avLst/>
            <a:gdLst/>
            <a:ahLst/>
            <a:cxnLst/>
            <a:rect l="l" t="t" r="r" b="b"/>
            <a:pathLst>
              <a:path w="1127766" h="1099060">
                <a:moveTo>
                  <a:pt x="0" y="0"/>
                </a:moveTo>
                <a:lnTo>
                  <a:pt x="1127766" y="0"/>
                </a:lnTo>
                <a:lnTo>
                  <a:pt x="1127766" y="1099059"/>
                </a:lnTo>
                <a:lnTo>
                  <a:pt x="0" y="10990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797208" y="4823753"/>
            <a:ext cx="2268537" cy="1504139"/>
          </a:xfrm>
          <a:custGeom>
            <a:avLst/>
            <a:gdLst/>
            <a:ahLst/>
            <a:cxnLst/>
            <a:rect l="l" t="t" r="r" b="b"/>
            <a:pathLst>
              <a:path w="3402805" h="2256208">
                <a:moveTo>
                  <a:pt x="0" y="0"/>
                </a:moveTo>
                <a:lnTo>
                  <a:pt x="3402805" y="0"/>
                </a:lnTo>
                <a:lnTo>
                  <a:pt x="3402805" y="2256208"/>
                </a:lnTo>
                <a:lnTo>
                  <a:pt x="0" y="225620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26964" y="5281090"/>
            <a:ext cx="939329" cy="939329"/>
          </a:xfrm>
          <a:custGeom>
            <a:avLst/>
            <a:gdLst/>
            <a:ahLst/>
            <a:cxnLst/>
            <a:rect l="l" t="t" r="r" b="b"/>
            <a:pathLst>
              <a:path w="1408993" h="1408993">
                <a:moveTo>
                  <a:pt x="0" y="0"/>
                </a:moveTo>
                <a:lnTo>
                  <a:pt x="1408993" y="0"/>
                </a:lnTo>
                <a:lnTo>
                  <a:pt x="1408993" y="1408993"/>
                </a:lnTo>
                <a:lnTo>
                  <a:pt x="0" y="140899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300337" y="5457455"/>
            <a:ext cx="865208" cy="653770"/>
          </a:xfrm>
          <a:custGeom>
            <a:avLst/>
            <a:gdLst/>
            <a:ahLst/>
            <a:cxnLst/>
            <a:rect l="l" t="t" r="r" b="b"/>
            <a:pathLst>
              <a:path w="1297812" h="980655">
                <a:moveTo>
                  <a:pt x="0" y="0"/>
                </a:moveTo>
                <a:lnTo>
                  <a:pt x="1297812" y="0"/>
                </a:lnTo>
                <a:lnTo>
                  <a:pt x="1297812" y="980655"/>
                </a:lnTo>
                <a:lnTo>
                  <a:pt x="0" y="9806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883666" y="5281090"/>
            <a:ext cx="1264125" cy="842750"/>
          </a:xfrm>
          <a:custGeom>
            <a:avLst/>
            <a:gdLst/>
            <a:ahLst/>
            <a:cxnLst/>
            <a:rect l="l" t="t" r="r" b="b"/>
            <a:pathLst>
              <a:path w="1896187" h="1264125">
                <a:moveTo>
                  <a:pt x="0" y="0"/>
                </a:moveTo>
                <a:lnTo>
                  <a:pt x="1896187" y="0"/>
                </a:lnTo>
                <a:lnTo>
                  <a:pt x="1896187" y="1264124"/>
                </a:lnTo>
                <a:lnTo>
                  <a:pt x="0" y="126412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751686" y="5592215"/>
            <a:ext cx="383551" cy="384250"/>
          </a:xfrm>
          <a:custGeom>
            <a:avLst/>
            <a:gdLst/>
            <a:ahLst/>
            <a:cxnLst/>
            <a:rect l="l" t="t" r="r" b="b"/>
            <a:pathLst>
              <a:path w="575327" h="576375">
                <a:moveTo>
                  <a:pt x="0" y="0"/>
                </a:moveTo>
                <a:lnTo>
                  <a:pt x="575327" y="0"/>
                </a:lnTo>
                <a:lnTo>
                  <a:pt x="575327" y="576375"/>
                </a:lnTo>
                <a:lnTo>
                  <a:pt x="0" y="5763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3257986" y="5702465"/>
            <a:ext cx="533241" cy="239958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id="36" name="TextBox 36"/>
          <p:cNvSpPr txBox="1"/>
          <p:nvPr/>
        </p:nvSpPr>
        <p:spPr>
          <a:xfrm>
            <a:off x="7315221" y="2106357"/>
            <a:ext cx="3653903" cy="30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26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Ý NGHĨA THỰC TIỄN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3082" y="3012382"/>
            <a:ext cx="3322148" cy="97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Khám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phá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tiềm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năng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của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AI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trong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việc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đề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xuất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phim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hoạt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464046" y="2981546"/>
            <a:ext cx="3322148" cy="130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Dựa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trên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phân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tích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hành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vi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người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dùng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tối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ưu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hóa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trải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nghiệm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tìm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kiếm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và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cá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nhân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hóa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nội</a:t>
            </a:r>
            <a:r>
              <a:rPr lang="en-US" sz="20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dung.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17204" y="2106357"/>
            <a:ext cx="3653903" cy="30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26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Ý NGHĨA KHOA HỌC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876780" y="1522756"/>
            <a:ext cx="2438441" cy="3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334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Ý NGHĨA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0877" y="6245342"/>
            <a:ext cx="411891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20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0178626" y="5641605"/>
            <a:ext cx="1482271" cy="637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8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18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 </a:t>
            </a:r>
          </a:p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en-US" sz="18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8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endParaRPr lang="en-US"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6096000" y="2130643"/>
            <a:ext cx="0" cy="4328160"/>
          </a:xfrm>
          <a:prstGeom prst="line">
            <a:avLst/>
          </a:prstGeom>
          <a:ln w="257175" cap="flat">
            <a:gradFill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prstDash val="sysDash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2427984" y="6068133"/>
            <a:ext cx="682833" cy="30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en-US" sz="18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828BC7C3-0F24-3116-952E-705FCD641A83}"/>
              </a:ext>
            </a:extLst>
          </p:cNvPr>
          <p:cNvSpPr txBox="1"/>
          <p:nvPr/>
        </p:nvSpPr>
        <p:spPr>
          <a:xfrm>
            <a:off x="3188435" y="383117"/>
            <a:ext cx="5815131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</a:t>
            </a:r>
          </a:p>
        </p:txBody>
      </p:sp>
      <p:grpSp>
        <p:nvGrpSpPr>
          <p:cNvPr id="46" name="Group 17">
            <a:extLst>
              <a:ext uri="{FF2B5EF4-FFF2-40B4-BE49-F238E27FC236}">
                <a16:creationId xmlns:a16="http://schemas.microsoft.com/office/drawing/2014/main" id="{EE037F89-EEC0-1DF1-DEC0-DF80E0733FE1}"/>
              </a:ext>
            </a:extLst>
          </p:cNvPr>
          <p:cNvGrpSpPr/>
          <p:nvPr/>
        </p:nvGrpSpPr>
        <p:grpSpPr>
          <a:xfrm>
            <a:off x="2301181" y="252426"/>
            <a:ext cx="746419" cy="743197"/>
            <a:chOff x="0" y="0"/>
            <a:chExt cx="920535" cy="916560"/>
          </a:xfrm>
        </p:grpSpPr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00374BE-D700-B91D-010D-369628E5F472}"/>
                </a:ext>
              </a:extLst>
            </p:cNvPr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48" name="TextBox 19">
              <a:extLst>
                <a:ext uri="{FF2B5EF4-FFF2-40B4-BE49-F238E27FC236}">
                  <a16:creationId xmlns:a16="http://schemas.microsoft.com/office/drawing/2014/main" id="{45D85D4F-903E-2C1A-A43C-B4BA29E790B3}"/>
                </a:ext>
              </a:extLst>
            </p:cNvPr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3700" y="243015"/>
            <a:ext cx="11404600" cy="5867499"/>
            <a:chOff x="0" y="0"/>
            <a:chExt cx="22809200" cy="13023608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2809200" cy="13023596"/>
            </a:xfrm>
            <a:custGeom>
              <a:avLst/>
              <a:gdLst/>
              <a:ahLst/>
              <a:cxnLst/>
              <a:rect l="l" t="t" r="r" b="b"/>
              <a:pathLst>
                <a:path w="22809200" h="13023596">
                  <a:moveTo>
                    <a:pt x="0" y="0"/>
                  </a:moveTo>
                  <a:lnTo>
                    <a:pt x="22809200" y="0"/>
                  </a:lnTo>
                  <a:lnTo>
                    <a:pt x="22809200" y="13023596"/>
                  </a:lnTo>
                  <a:lnTo>
                    <a:pt x="0" y="130235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grpSp>
        <p:nvGrpSpPr>
          <p:cNvPr id="48" name="Group 17">
            <a:extLst>
              <a:ext uri="{FF2B5EF4-FFF2-40B4-BE49-F238E27FC236}">
                <a16:creationId xmlns:a16="http://schemas.microsoft.com/office/drawing/2014/main" id="{C4A015DC-E24C-86BE-1F55-88BDFF92CCFC}"/>
              </a:ext>
            </a:extLst>
          </p:cNvPr>
          <p:cNvGrpSpPr/>
          <p:nvPr/>
        </p:nvGrpSpPr>
        <p:grpSpPr>
          <a:xfrm>
            <a:off x="6911450" y="2722631"/>
            <a:ext cx="3812342" cy="2576740"/>
            <a:chOff x="0" y="0"/>
            <a:chExt cx="1913890" cy="1293587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D5676B64-9942-8D87-3790-EF1551D8B62E}"/>
                </a:ext>
              </a:extLst>
            </p:cNvPr>
            <p:cNvSpPr/>
            <p:nvPr/>
          </p:nvSpPr>
          <p:spPr>
            <a:xfrm>
              <a:off x="0" y="0"/>
              <a:ext cx="1913890" cy="1293587"/>
            </a:xfrm>
            <a:custGeom>
              <a:avLst/>
              <a:gdLst/>
              <a:ahLst/>
              <a:cxnLst/>
              <a:rect l="l" t="t" r="r" b="b"/>
              <a:pathLst>
                <a:path w="1913890" h="1293587">
                  <a:moveTo>
                    <a:pt x="0" y="0"/>
                  </a:moveTo>
                  <a:lnTo>
                    <a:pt x="1913890" y="0"/>
                  </a:lnTo>
                  <a:lnTo>
                    <a:pt x="1913890" y="1293587"/>
                  </a:lnTo>
                  <a:lnTo>
                    <a:pt x="0" y="1293587"/>
                  </a:lnTo>
                  <a:close/>
                </a:path>
              </a:pathLst>
            </a:custGeom>
            <a:solidFill>
              <a:srgbClr val="FFFFFF"/>
            </a:solidFill>
            <a:ln w="762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sp>
      </p:grpSp>
      <p:grpSp>
        <p:nvGrpSpPr>
          <p:cNvPr id="52" name="Group 27">
            <a:extLst>
              <a:ext uri="{FF2B5EF4-FFF2-40B4-BE49-F238E27FC236}">
                <a16:creationId xmlns:a16="http://schemas.microsoft.com/office/drawing/2014/main" id="{B70E0087-334B-0791-2597-B07CB607BCB6}"/>
              </a:ext>
            </a:extLst>
          </p:cNvPr>
          <p:cNvGrpSpPr/>
          <p:nvPr/>
        </p:nvGrpSpPr>
        <p:grpSpPr>
          <a:xfrm rot="-5400000">
            <a:off x="7377016" y="2142621"/>
            <a:ext cx="690392" cy="2190818"/>
            <a:chOff x="0" y="0"/>
            <a:chExt cx="4975860" cy="15789868"/>
          </a:xfrm>
        </p:grpSpPr>
        <p:sp>
          <p:nvSpPr>
            <p:cNvPr id="53" name="Freeform 28">
              <a:extLst>
                <a:ext uri="{FF2B5EF4-FFF2-40B4-BE49-F238E27FC236}">
                  <a16:creationId xmlns:a16="http://schemas.microsoft.com/office/drawing/2014/main" id="{A72AAE4B-4061-F449-7E74-FE10729367CB}"/>
                </a:ext>
              </a:extLst>
            </p:cNvPr>
            <p:cNvSpPr/>
            <p:nvPr/>
          </p:nvSpPr>
          <p:spPr>
            <a:xfrm>
              <a:off x="0" y="0"/>
              <a:ext cx="4975860" cy="15789867"/>
            </a:xfrm>
            <a:custGeom>
              <a:avLst/>
              <a:gdLst/>
              <a:ahLst/>
              <a:cxnLst/>
              <a:rect l="l" t="t" r="r" b="b"/>
              <a:pathLst>
                <a:path w="4975860" h="15789867">
                  <a:moveTo>
                    <a:pt x="4975860" y="0"/>
                  </a:moveTo>
                  <a:lnTo>
                    <a:pt x="4975860" y="14918648"/>
                  </a:lnTo>
                  <a:lnTo>
                    <a:pt x="2486660" y="15789867"/>
                  </a:lnTo>
                  <a:lnTo>
                    <a:pt x="0" y="14918648"/>
                  </a:lnTo>
                  <a:lnTo>
                    <a:pt x="1270" y="14202367"/>
                  </a:lnTo>
                  <a:lnTo>
                    <a:pt x="6350" y="3765315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FFD18C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6624000" y="3085845"/>
            <a:ext cx="2306187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dirty="0" err="1">
                <a:latin typeface="Arial Bold"/>
                <a:ea typeface="Arial Bold"/>
                <a:cs typeface="Arial Bold"/>
                <a:sym typeface="Arial Bold"/>
              </a:rPr>
              <a:t>Giải</a:t>
            </a:r>
            <a:r>
              <a:rPr lang="en-US" sz="2400" dirty="0"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dirty="0" err="1">
                <a:latin typeface="Arial Bold"/>
                <a:ea typeface="Arial Bold"/>
                <a:cs typeface="Arial Bold"/>
                <a:sym typeface="Arial Bold"/>
              </a:rPr>
              <a:t>thuật</a:t>
            </a:r>
            <a:endParaRPr lang="en-US" sz="2400" dirty="0"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40" name="Group 13">
            <a:extLst>
              <a:ext uri="{FF2B5EF4-FFF2-40B4-BE49-F238E27FC236}">
                <a16:creationId xmlns:a16="http://schemas.microsoft.com/office/drawing/2014/main" id="{63F27A4C-EB51-8A5D-264E-9DF3AB600657}"/>
              </a:ext>
            </a:extLst>
          </p:cNvPr>
          <p:cNvGrpSpPr/>
          <p:nvPr/>
        </p:nvGrpSpPr>
        <p:grpSpPr>
          <a:xfrm>
            <a:off x="1376743" y="2710963"/>
            <a:ext cx="3812342" cy="2576740"/>
            <a:chOff x="0" y="0"/>
            <a:chExt cx="1913890" cy="12935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05FD003D-2A32-A0C7-BA4B-07CC10F08E3C}"/>
                </a:ext>
              </a:extLst>
            </p:cNvPr>
            <p:cNvSpPr/>
            <p:nvPr/>
          </p:nvSpPr>
          <p:spPr>
            <a:xfrm>
              <a:off x="0" y="0"/>
              <a:ext cx="1913890" cy="1293587"/>
            </a:xfrm>
            <a:custGeom>
              <a:avLst/>
              <a:gdLst/>
              <a:ahLst/>
              <a:cxnLst/>
              <a:rect l="l" t="t" r="r" b="b"/>
              <a:pathLst>
                <a:path w="1913890" h="1293587">
                  <a:moveTo>
                    <a:pt x="0" y="0"/>
                  </a:moveTo>
                  <a:lnTo>
                    <a:pt x="1913890" y="0"/>
                  </a:lnTo>
                  <a:lnTo>
                    <a:pt x="1913890" y="1293587"/>
                  </a:lnTo>
                  <a:lnTo>
                    <a:pt x="0" y="1293587"/>
                  </a:lnTo>
                  <a:close/>
                </a:path>
              </a:pathLst>
            </a:custGeom>
            <a:solidFill>
              <a:srgbClr val="FFFFFF"/>
            </a:solidFill>
            <a:ln w="762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sp>
      </p:grpSp>
      <p:grpSp>
        <p:nvGrpSpPr>
          <p:cNvPr id="4" name="Group 4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2301181" y="252426"/>
            <a:ext cx="746419" cy="743197"/>
            <a:chOff x="0" y="0"/>
            <a:chExt cx="920535" cy="9165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188435" y="383117"/>
            <a:ext cx="5815131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62925" y="3973317"/>
            <a:ext cx="285714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Tích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hợp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thêm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bộ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chứa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dạng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335326" y="3753853"/>
            <a:ext cx="3039311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Content-based Filtering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335326" y="4281093"/>
            <a:ext cx="269015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Hybrib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Filtering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72543" y="4724996"/>
            <a:ext cx="269015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Knowledge-based</a:t>
            </a:r>
          </a:p>
        </p:txBody>
      </p:sp>
      <p:sp>
        <p:nvSpPr>
          <p:cNvPr id="47" name="Freeform 23">
            <a:extLst>
              <a:ext uri="{FF2B5EF4-FFF2-40B4-BE49-F238E27FC236}">
                <a16:creationId xmlns:a16="http://schemas.microsoft.com/office/drawing/2014/main" id="{F6A9FEB7-D4FF-F954-9EB4-0DE192188881}"/>
              </a:ext>
            </a:extLst>
          </p:cNvPr>
          <p:cNvSpPr/>
          <p:nvPr/>
        </p:nvSpPr>
        <p:spPr>
          <a:xfrm rot="21187257">
            <a:off x="1930490" y="7040039"/>
            <a:ext cx="1449837" cy="917351"/>
          </a:xfrm>
          <a:custGeom>
            <a:avLst/>
            <a:gdLst/>
            <a:ahLst/>
            <a:cxnLst/>
            <a:rect l="l" t="t" r="r" b="b"/>
            <a:pathLst>
              <a:path w="2174755" h="1376027">
                <a:moveTo>
                  <a:pt x="0" y="0"/>
                </a:moveTo>
                <a:lnTo>
                  <a:pt x="2174756" y="0"/>
                </a:lnTo>
                <a:lnTo>
                  <a:pt x="2174756" y="1376027"/>
                </a:lnTo>
                <a:lnTo>
                  <a:pt x="0" y="137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1" name="Freeform 41"/>
          <p:cNvSpPr/>
          <p:nvPr/>
        </p:nvSpPr>
        <p:spPr>
          <a:xfrm>
            <a:off x="4613908" y="1581448"/>
            <a:ext cx="3333328" cy="664373"/>
          </a:xfrm>
          <a:custGeom>
            <a:avLst/>
            <a:gdLst/>
            <a:ahLst/>
            <a:cxnLst/>
            <a:rect l="l" t="t" r="r" b="b"/>
            <a:pathLst>
              <a:path w="1008141" h="262468">
                <a:moveTo>
                  <a:pt x="72812" y="0"/>
                </a:moveTo>
                <a:lnTo>
                  <a:pt x="935329" y="0"/>
                </a:lnTo>
                <a:cubicBezTo>
                  <a:pt x="954640" y="0"/>
                  <a:pt x="973160" y="7671"/>
                  <a:pt x="986814" y="21326"/>
                </a:cubicBezTo>
                <a:cubicBezTo>
                  <a:pt x="1000469" y="34981"/>
                  <a:pt x="1008141" y="53501"/>
                  <a:pt x="1008141" y="72812"/>
                </a:cubicBezTo>
                <a:lnTo>
                  <a:pt x="1008141" y="189656"/>
                </a:lnTo>
                <a:cubicBezTo>
                  <a:pt x="1008141" y="208967"/>
                  <a:pt x="1000469" y="227487"/>
                  <a:pt x="986814" y="241142"/>
                </a:cubicBezTo>
                <a:cubicBezTo>
                  <a:pt x="973160" y="254797"/>
                  <a:pt x="954640" y="262468"/>
                  <a:pt x="935329" y="262468"/>
                </a:cubicBezTo>
                <a:lnTo>
                  <a:pt x="72812" y="262468"/>
                </a:lnTo>
                <a:cubicBezTo>
                  <a:pt x="53501" y="262468"/>
                  <a:pt x="34981" y="254797"/>
                  <a:pt x="21326" y="241142"/>
                </a:cubicBezTo>
                <a:cubicBezTo>
                  <a:pt x="7671" y="227487"/>
                  <a:pt x="0" y="208967"/>
                  <a:pt x="0" y="189656"/>
                </a:cubicBezTo>
                <a:lnTo>
                  <a:pt x="0" y="72812"/>
                </a:lnTo>
                <a:cubicBezTo>
                  <a:pt x="0" y="53501"/>
                  <a:pt x="7671" y="34981"/>
                  <a:pt x="21326" y="21326"/>
                </a:cubicBezTo>
                <a:cubicBezTo>
                  <a:pt x="34981" y="7671"/>
                  <a:pt x="53501" y="0"/>
                  <a:pt x="72812" y="0"/>
                </a:cubicBez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42" name="TextBox 42"/>
          <p:cNvSpPr txBox="1"/>
          <p:nvPr/>
        </p:nvSpPr>
        <p:spPr>
          <a:xfrm>
            <a:off x="4820072" y="1368273"/>
            <a:ext cx="2921000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en-US" sz="25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Hướng</a:t>
            </a:r>
            <a:r>
              <a:rPr lang="en-US" sz="25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phát</a:t>
            </a:r>
            <a:r>
              <a:rPr lang="en-US" sz="25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triển</a:t>
            </a:r>
            <a:endParaRPr lang="en-US" sz="2500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-261119" y="-248166"/>
            <a:ext cx="1530337" cy="1538027"/>
          </a:xfrm>
          <a:custGeom>
            <a:avLst/>
            <a:gdLst/>
            <a:ahLst/>
            <a:cxnLst/>
            <a:rect l="l" t="t" r="r" b="b"/>
            <a:pathLst>
              <a:path w="2295506" h="2307041">
                <a:moveTo>
                  <a:pt x="0" y="0"/>
                </a:moveTo>
                <a:lnTo>
                  <a:pt x="2295506" y="0"/>
                </a:lnTo>
                <a:lnTo>
                  <a:pt x="2295506" y="2307042"/>
                </a:lnTo>
                <a:lnTo>
                  <a:pt x="0" y="2307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0661663" y="5689275"/>
            <a:ext cx="1530337" cy="1538027"/>
          </a:xfrm>
          <a:custGeom>
            <a:avLst/>
            <a:gdLst/>
            <a:ahLst/>
            <a:cxnLst/>
            <a:rect l="l" t="t" r="r" b="b"/>
            <a:pathLst>
              <a:path w="2295506" h="2307041">
                <a:moveTo>
                  <a:pt x="0" y="0"/>
                </a:moveTo>
                <a:lnTo>
                  <a:pt x="2295506" y="0"/>
                </a:lnTo>
                <a:lnTo>
                  <a:pt x="2295506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0" name="Group 23">
            <a:extLst>
              <a:ext uri="{FF2B5EF4-FFF2-40B4-BE49-F238E27FC236}">
                <a16:creationId xmlns:a16="http://schemas.microsoft.com/office/drawing/2014/main" id="{7670CF3D-6528-D43A-C99F-01D7BA3C044A}"/>
              </a:ext>
            </a:extLst>
          </p:cNvPr>
          <p:cNvGrpSpPr/>
          <p:nvPr/>
        </p:nvGrpSpPr>
        <p:grpSpPr>
          <a:xfrm rot="-5400000">
            <a:off x="1842308" y="2130953"/>
            <a:ext cx="690392" cy="2190818"/>
            <a:chOff x="0" y="0"/>
            <a:chExt cx="4975860" cy="15789868"/>
          </a:xfrm>
        </p:grpSpPr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1A97D3D3-2C25-246F-E5EC-5C19AB32ACE7}"/>
                </a:ext>
              </a:extLst>
            </p:cNvPr>
            <p:cNvSpPr/>
            <p:nvPr/>
          </p:nvSpPr>
          <p:spPr>
            <a:xfrm>
              <a:off x="0" y="0"/>
              <a:ext cx="4975860" cy="15789867"/>
            </a:xfrm>
            <a:custGeom>
              <a:avLst/>
              <a:gdLst/>
              <a:ahLst/>
              <a:cxnLst/>
              <a:rect l="l" t="t" r="r" b="b"/>
              <a:pathLst>
                <a:path w="4975860" h="15789867">
                  <a:moveTo>
                    <a:pt x="4975860" y="0"/>
                  </a:moveTo>
                  <a:lnTo>
                    <a:pt x="4975860" y="14918648"/>
                  </a:lnTo>
                  <a:lnTo>
                    <a:pt x="2486660" y="15789867"/>
                  </a:lnTo>
                  <a:lnTo>
                    <a:pt x="0" y="14918648"/>
                  </a:lnTo>
                  <a:lnTo>
                    <a:pt x="1270" y="14202367"/>
                  </a:lnTo>
                  <a:lnTo>
                    <a:pt x="6350" y="3765315"/>
                  </a:lnTo>
                  <a:lnTo>
                    <a:pt x="0" y="0"/>
                  </a:lnTo>
                  <a:lnTo>
                    <a:pt x="4975860" y="0"/>
                  </a:lnTo>
                  <a:close/>
                </a:path>
              </a:pathLst>
            </a:custGeom>
            <a:solidFill>
              <a:srgbClr val="FFB6E3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180282" y="6245342"/>
            <a:ext cx="443832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21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77976" y="3057699"/>
            <a:ext cx="2306187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dirty="0" err="1">
                <a:latin typeface="Arial Bold"/>
                <a:ea typeface="Arial Bold"/>
                <a:cs typeface="Arial Bold"/>
                <a:sym typeface="Arial Bold"/>
              </a:rPr>
              <a:t>Dữ</a:t>
            </a:r>
            <a:r>
              <a:rPr lang="en-US" sz="2400" dirty="0"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400" dirty="0" err="1">
                <a:latin typeface="Arial Bold"/>
                <a:ea typeface="Arial Bold"/>
                <a:cs typeface="Arial Bold"/>
                <a:sym typeface="Arial Bold"/>
              </a:rPr>
              <a:t>liệu</a:t>
            </a:r>
            <a:endParaRPr lang="en-US" sz="2400" dirty="0"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537308" y="3833974"/>
            <a:ext cx="5057345" cy="744661"/>
          </a:xfrm>
          <a:custGeom>
            <a:avLst/>
            <a:gdLst/>
            <a:ahLst/>
            <a:cxnLst/>
            <a:rect l="l" t="t" r="r" b="b"/>
            <a:pathLst>
              <a:path w="1585812" h="233501">
                <a:moveTo>
                  <a:pt x="95932" y="0"/>
                </a:moveTo>
                <a:lnTo>
                  <a:pt x="1489880" y="0"/>
                </a:lnTo>
                <a:cubicBezTo>
                  <a:pt x="1515323" y="0"/>
                  <a:pt x="1539724" y="10107"/>
                  <a:pt x="1557715" y="28098"/>
                </a:cubicBezTo>
                <a:cubicBezTo>
                  <a:pt x="1575705" y="46088"/>
                  <a:pt x="1585812" y="70489"/>
                  <a:pt x="1585812" y="95932"/>
                </a:cubicBezTo>
                <a:lnTo>
                  <a:pt x="1585812" y="137569"/>
                </a:lnTo>
                <a:cubicBezTo>
                  <a:pt x="1585812" y="163012"/>
                  <a:pt x="1575705" y="187412"/>
                  <a:pt x="1557715" y="205403"/>
                </a:cubicBezTo>
                <a:cubicBezTo>
                  <a:pt x="1539724" y="223394"/>
                  <a:pt x="1515323" y="233501"/>
                  <a:pt x="1489880" y="233501"/>
                </a:cubicBezTo>
                <a:lnTo>
                  <a:pt x="95932" y="233501"/>
                </a:lnTo>
                <a:cubicBezTo>
                  <a:pt x="70489" y="233501"/>
                  <a:pt x="46088" y="223394"/>
                  <a:pt x="28098" y="205403"/>
                </a:cubicBezTo>
                <a:cubicBezTo>
                  <a:pt x="10107" y="187412"/>
                  <a:pt x="0" y="163012"/>
                  <a:pt x="0" y="137569"/>
                </a:cubicBezTo>
                <a:lnTo>
                  <a:pt x="0" y="95932"/>
                </a:lnTo>
                <a:cubicBezTo>
                  <a:pt x="0" y="70489"/>
                  <a:pt x="10107" y="46088"/>
                  <a:pt x="28098" y="28098"/>
                </a:cubicBezTo>
                <a:cubicBezTo>
                  <a:pt x="46088" y="10107"/>
                  <a:pt x="70489" y="0"/>
                  <a:pt x="95932" y="0"/>
                </a:cubicBezTo>
                <a:close/>
              </a:path>
            </a:pathLst>
          </a:custGeom>
          <a:solidFill>
            <a:srgbClr val="35A1F4"/>
          </a:solidFill>
        </p:spPr>
      </p:sp>
      <p:sp>
        <p:nvSpPr>
          <p:cNvPr id="4" name="TextBox 4"/>
          <p:cNvSpPr txBox="1"/>
          <p:nvPr/>
        </p:nvSpPr>
        <p:spPr>
          <a:xfrm>
            <a:off x="3537308" y="3570838"/>
            <a:ext cx="5057345" cy="1109177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613"/>
              </a:lnSpc>
            </a:pPr>
            <a:r>
              <a:rPr lang="en-US" sz="1866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Đã</a:t>
            </a:r>
            <a:r>
              <a:rPr lang="en-US" sz="1866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66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lắng</a:t>
            </a:r>
            <a:r>
              <a:rPr lang="en-US" sz="1866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66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nghe</a:t>
            </a:r>
            <a:r>
              <a:rPr lang="en-US" sz="1866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26487" y="2825306"/>
            <a:ext cx="6710957" cy="877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5334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Cảm</a:t>
            </a:r>
            <a:r>
              <a:rPr lang="en-US" sz="5334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ơn</a:t>
            </a:r>
            <a:r>
              <a:rPr lang="en-US" sz="5334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vi-VN" sz="5334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quý </a:t>
            </a:r>
            <a:r>
              <a:rPr lang="en-US" sz="5334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thầy</a:t>
            </a:r>
            <a:r>
              <a:rPr lang="en-US" sz="5334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334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cô</a:t>
            </a:r>
            <a:endParaRPr lang="en-US" sz="5334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801976" y="2143771"/>
            <a:ext cx="1704224" cy="3583166"/>
          </a:xfrm>
          <a:custGeom>
            <a:avLst/>
            <a:gdLst/>
            <a:ahLst/>
            <a:cxnLst/>
            <a:rect l="l" t="t" r="r" b="b"/>
            <a:pathLst>
              <a:path w="5229066" h="11412644">
                <a:moveTo>
                  <a:pt x="0" y="0"/>
                </a:moveTo>
                <a:lnTo>
                  <a:pt x="5229066" y="0"/>
                </a:lnTo>
                <a:lnTo>
                  <a:pt x="5229066" y="11412644"/>
                </a:lnTo>
                <a:lnTo>
                  <a:pt x="0" y="11412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4743" y="2114040"/>
            <a:ext cx="1537212" cy="4134359"/>
          </a:xfrm>
          <a:custGeom>
            <a:avLst/>
            <a:gdLst/>
            <a:ahLst/>
            <a:cxnLst/>
            <a:rect l="l" t="t" r="r" b="b"/>
            <a:pathLst>
              <a:path w="4716622" h="13168235">
                <a:moveTo>
                  <a:pt x="0" y="0"/>
                </a:moveTo>
                <a:lnTo>
                  <a:pt x="4716623" y="0"/>
                </a:lnTo>
                <a:lnTo>
                  <a:pt x="4716623" y="13168235"/>
                </a:lnTo>
                <a:lnTo>
                  <a:pt x="0" y="13168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5801" y="609601"/>
            <a:ext cx="4147771" cy="30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BÁO CÁO KHÓA LUẬN TỐT NGHIỆP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73902" y="609601"/>
            <a:ext cx="3532298" cy="30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13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THÁNG 07 NĂM 2024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3700" y="243015"/>
            <a:ext cx="11404600" cy="6511804"/>
            <a:chOff x="0" y="0"/>
            <a:chExt cx="22809200" cy="13023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09200" cy="13023596"/>
            </a:xfrm>
            <a:custGeom>
              <a:avLst/>
              <a:gdLst/>
              <a:ahLst/>
              <a:cxnLst/>
              <a:rect l="l" t="t" r="r" b="b"/>
              <a:pathLst>
                <a:path w="22809200" h="13023596">
                  <a:moveTo>
                    <a:pt x="0" y="0"/>
                  </a:moveTo>
                  <a:lnTo>
                    <a:pt x="22809200" y="0"/>
                  </a:lnTo>
                  <a:lnTo>
                    <a:pt x="22809200" y="13023596"/>
                  </a:lnTo>
                  <a:lnTo>
                    <a:pt x="0" y="1302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2301181" y="252426"/>
            <a:ext cx="746419" cy="743197"/>
            <a:chOff x="0" y="0"/>
            <a:chExt cx="920535" cy="9165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endParaRPr sz="1200"/>
            </a:p>
          </p:txBody>
        </p:sp>
      </p:grpSp>
      <p:sp>
        <p:nvSpPr>
          <p:cNvPr id="17" name="Freeform 17"/>
          <p:cNvSpPr/>
          <p:nvPr/>
        </p:nvSpPr>
        <p:spPr>
          <a:xfrm>
            <a:off x="2301180" y="1318897"/>
            <a:ext cx="6413699" cy="5539103"/>
          </a:xfrm>
          <a:custGeom>
            <a:avLst/>
            <a:gdLst/>
            <a:ahLst/>
            <a:cxnLst/>
            <a:rect l="l" t="t" r="r" b="b"/>
            <a:pathLst>
              <a:path w="9620548" h="8308655">
                <a:moveTo>
                  <a:pt x="0" y="0"/>
                </a:moveTo>
                <a:lnTo>
                  <a:pt x="9620548" y="0"/>
                </a:lnTo>
                <a:lnTo>
                  <a:pt x="9620548" y="8308655"/>
                </a:lnTo>
                <a:lnTo>
                  <a:pt x="0" y="8308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79220" y="1433513"/>
            <a:ext cx="11612780" cy="543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1. A S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Girsang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, et al. (2020). Collaborative Recommendation System in Users of Anime Films. Journal of Physics: Conference Series.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Được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truy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tư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̀ https://www.researchgate.net/publication/342690182_Collaborative_Recommendation_System_in_Users_of_Anime_Films 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2.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Athira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Ramasundaran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. S. R , et al. (2023). Anime Recommendation System. International Journal for Multidisciplinary Research.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Được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truy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tư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̀ https://www.ijfmr.com/papers/2023/2/2372.pdf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3. Custom Concept d.o.o. (2020). Children's Media Habits and Parental.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Được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truy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tư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̀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Unicef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&amp; Communications Regulatory Agency of Bosnia and Herzegovina: https://www.unicef.org/bih/media/5871/file/Children's%20Media%20Habits%20and%20Parental%20Attitudes.pdf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4. Chen, J. (2023). The Investigation on Anime-Themed Recommendation System. Highlights in Science, Engineering and Technology.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Được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truy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tư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̀ https://drpress.org/ojs/index.php/HSET/article/view/15926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5. DO, Q.-V. (2020).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MyAnimeList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Được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truy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tư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̀ Kaggle: https://www.kaggle.com/datasets/qvinhdo/myanimelist . [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Dữ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liệu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]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6.Kemp, S. (2023). DIGITAL 2023: GLOBAL OVERVIEW REPORT.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Được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truy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tư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̀ https://datareportal.com/reports/digital-2023-global-overview-report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7.Shetty, B. (2023, 3 2). Recommender Systems: What Are They And How Do They Work? .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Được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truy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tư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̀ Built In: https://builtin.com/data-science/recommender-systems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8.Statista Research Department. (2022, 5 8). Frequency of watching anime among people in Japan as of November 2022.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Được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truy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tư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̀ Statista: https://www.statista.com/statistics/1372635/japan-anime-watching-frequency/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9.Shashidhar Reddy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Javaji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Krutika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Sarode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. (2023). Hybrid Recommendation System using Graph Neural Network and BERT Embeddings.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Được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truy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lục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tư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̀ </a:t>
            </a:r>
            <a:r>
              <a:rPr lang="en-US" sz="1200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ArXiv</a:t>
            </a:r>
            <a:r>
              <a:rPr lang="en-US" sz="12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: https://drpress.org/ojs/index.php/HSET/article/view/15926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88435" y="383117"/>
            <a:ext cx="3576636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TÀI LIỆU THAM KHẢO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3883667" y="287850"/>
            <a:ext cx="746419" cy="743197"/>
            <a:chOff x="0" y="0"/>
            <a:chExt cx="920535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894577" y="433451"/>
            <a:ext cx="2402847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ĐẶT VẤN ĐỀ</a:t>
            </a:r>
          </a:p>
        </p:txBody>
      </p:sp>
      <p:sp>
        <p:nvSpPr>
          <p:cNvPr id="18" name="Freeform 18"/>
          <p:cNvSpPr/>
          <p:nvPr/>
        </p:nvSpPr>
        <p:spPr>
          <a:xfrm>
            <a:off x="4126395" y="3114615"/>
            <a:ext cx="3336099" cy="1783704"/>
          </a:xfrm>
          <a:custGeom>
            <a:avLst/>
            <a:gdLst/>
            <a:ahLst/>
            <a:cxnLst/>
            <a:rect l="l" t="t" r="r" b="b"/>
            <a:pathLst>
              <a:path w="5004149" h="2675556">
                <a:moveTo>
                  <a:pt x="0" y="0"/>
                </a:moveTo>
                <a:lnTo>
                  <a:pt x="5004149" y="0"/>
                </a:lnTo>
                <a:lnTo>
                  <a:pt x="5004149" y="2675555"/>
                </a:lnTo>
                <a:lnTo>
                  <a:pt x="0" y="2675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02" b="-2602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56877" y="3729722"/>
            <a:ext cx="3040547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  <a:spcBef>
                <a:spcPct val="0"/>
              </a:spcBef>
            </a:pPr>
            <a:r>
              <a:rPr lang="en-US" sz="266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PHIM HOẠT HÌNH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404774" y="1399802"/>
            <a:ext cx="2744753" cy="1434133"/>
            <a:chOff x="0" y="0"/>
            <a:chExt cx="5489505" cy="28682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89505" cy="2868266"/>
            </a:xfrm>
            <a:custGeom>
              <a:avLst/>
              <a:gdLst/>
              <a:ahLst/>
              <a:cxnLst/>
              <a:rect l="l" t="t" r="r" b="b"/>
              <a:pathLst>
                <a:path w="5489505" h="2868266">
                  <a:moveTo>
                    <a:pt x="0" y="0"/>
                  </a:moveTo>
                  <a:lnTo>
                    <a:pt x="5489505" y="0"/>
                  </a:lnTo>
                  <a:lnTo>
                    <a:pt x="5489505" y="2868266"/>
                  </a:lnTo>
                  <a:lnTo>
                    <a:pt x="0" y="2868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907272" y="1067938"/>
              <a:ext cx="3674961" cy="867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Thế</a:t>
              </a:r>
              <a:r>
                <a:rPr lang="en-US" sz="2666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kỷ</a:t>
              </a:r>
              <a:r>
                <a:rPr lang="en-US" sz="2666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19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50877" y="2092116"/>
            <a:ext cx="3643759" cy="1904033"/>
            <a:chOff x="21938" y="110356"/>
            <a:chExt cx="7287518" cy="3808066"/>
          </a:xfrm>
        </p:grpSpPr>
        <p:sp>
          <p:nvSpPr>
            <p:cNvPr id="24" name="Freeform 24"/>
            <p:cNvSpPr/>
            <p:nvPr/>
          </p:nvSpPr>
          <p:spPr>
            <a:xfrm>
              <a:off x="21938" y="110356"/>
              <a:ext cx="7287518" cy="3808066"/>
            </a:xfrm>
            <a:custGeom>
              <a:avLst/>
              <a:gdLst/>
              <a:ahLst/>
              <a:cxnLst/>
              <a:rect l="l" t="t" r="r" b="b"/>
              <a:pathLst>
                <a:path w="7287518" h="3808066">
                  <a:moveTo>
                    <a:pt x="0" y="0"/>
                  </a:moveTo>
                  <a:lnTo>
                    <a:pt x="7287518" y="0"/>
                  </a:lnTo>
                  <a:lnTo>
                    <a:pt x="7287518" y="3808066"/>
                  </a:lnTo>
                  <a:lnTo>
                    <a:pt x="0" y="3808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712772" y="1247156"/>
              <a:ext cx="3858418" cy="18163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Nội</a:t>
              </a:r>
              <a:r>
                <a:rPr lang="en-US" sz="2666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dung </a:t>
              </a: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đa</a:t>
              </a:r>
              <a:r>
                <a:rPr lang="en-US" sz="2666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dạng</a:t>
              </a:r>
              <a:endParaRPr lang="en-US" sz="266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020016" y="2162599"/>
            <a:ext cx="3486184" cy="1904033"/>
            <a:chOff x="0" y="0"/>
            <a:chExt cx="6972369" cy="380806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72369" cy="3808066"/>
            </a:xfrm>
            <a:custGeom>
              <a:avLst/>
              <a:gdLst/>
              <a:ahLst/>
              <a:cxnLst/>
              <a:rect l="l" t="t" r="r" b="b"/>
              <a:pathLst>
                <a:path w="6972369" h="3808066">
                  <a:moveTo>
                    <a:pt x="0" y="0"/>
                  </a:moveTo>
                  <a:lnTo>
                    <a:pt x="6972369" y="0"/>
                  </a:lnTo>
                  <a:lnTo>
                    <a:pt x="6972369" y="3808066"/>
                  </a:lnTo>
                  <a:lnTo>
                    <a:pt x="0" y="3808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264" r="-2264"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1152348" y="1067938"/>
              <a:ext cx="4667671" cy="1816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Phương</a:t>
              </a:r>
              <a:r>
                <a:rPr lang="en-US" sz="2666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tiện</a:t>
              </a:r>
              <a:r>
                <a:rPr lang="en-US" sz="2666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truyền</a:t>
              </a:r>
              <a:r>
                <a:rPr lang="en-US" sz="2666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thông</a:t>
              </a:r>
              <a:endParaRPr lang="en-US" sz="266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39908" y="4354762"/>
            <a:ext cx="2744753" cy="1434133"/>
            <a:chOff x="0" y="0"/>
            <a:chExt cx="5489505" cy="286826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489505" cy="2868266"/>
            </a:xfrm>
            <a:custGeom>
              <a:avLst/>
              <a:gdLst/>
              <a:ahLst/>
              <a:cxnLst/>
              <a:rect l="l" t="t" r="r" b="b"/>
              <a:pathLst>
                <a:path w="5489505" h="2868266">
                  <a:moveTo>
                    <a:pt x="0" y="0"/>
                  </a:moveTo>
                  <a:lnTo>
                    <a:pt x="5489505" y="0"/>
                  </a:lnTo>
                  <a:lnTo>
                    <a:pt x="5489505" y="2868266"/>
                  </a:lnTo>
                  <a:lnTo>
                    <a:pt x="0" y="2868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907272" y="1067938"/>
              <a:ext cx="3674961" cy="867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Giáo</a:t>
              </a:r>
              <a:r>
                <a:rPr lang="en-US" sz="2666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dục</a:t>
              </a:r>
              <a:endParaRPr lang="en-US" sz="266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257710" y="5230876"/>
            <a:ext cx="2744753" cy="1434133"/>
            <a:chOff x="0" y="0"/>
            <a:chExt cx="5489505" cy="286826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489505" cy="2868266"/>
            </a:xfrm>
            <a:custGeom>
              <a:avLst/>
              <a:gdLst/>
              <a:ahLst/>
              <a:cxnLst/>
              <a:rect l="l" t="t" r="r" b="b"/>
              <a:pathLst>
                <a:path w="5489505" h="2868266">
                  <a:moveTo>
                    <a:pt x="0" y="0"/>
                  </a:moveTo>
                  <a:lnTo>
                    <a:pt x="5489505" y="0"/>
                  </a:lnTo>
                  <a:lnTo>
                    <a:pt x="5489505" y="2868266"/>
                  </a:lnTo>
                  <a:lnTo>
                    <a:pt x="0" y="2868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907272" y="1067938"/>
              <a:ext cx="3674961" cy="867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Giải</a:t>
              </a:r>
              <a:r>
                <a:rPr lang="en-US" sz="2666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trí</a:t>
              </a:r>
              <a:endParaRPr lang="en-US" sz="266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275512" y="5252318"/>
            <a:ext cx="2744753" cy="1434133"/>
            <a:chOff x="0" y="0"/>
            <a:chExt cx="5489505" cy="286826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489505" cy="2868266"/>
            </a:xfrm>
            <a:custGeom>
              <a:avLst/>
              <a:gdLst/>
              <a:ahLst/>
              <a:cxnLst/>
              <a:rect l="l" t="t" r="r" b="b"/>
              <a:pathLst>
                <a:path w="5489505" h="2868266">
                  <a:moveTo>
                    <a:pt x="0" y="0"/>
                  </a:moveTo>
                  <a:lnTo>
                    <a:pt x="5489505" y="0"/>
                  </a:lnTo>
                  <a:lnTo>
                    <a:pt x="5489505" y="2868266"/>
                  </a:lnTo>
                  <a:lnTo>
                    <a:pt x="0" y="2868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907272" y="1067938"/>
              <a:ext cx="3674961" cy="867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Kết</a:t>
              </a:r>
              <a:r>
                <a:rPr lang="en-US" sz="2666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nối</a:t>
              </a:r>
              <a:endParaRPr lang="en-US" sz="266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020265" y="4513810"/>
            <a:ext cx="2744753" cy="1434133"/>
            <a:chOff x="0" y="0"/>
            <a:chExt cx="5489505" cy="286826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489505" cy="2868266"/>
            </a:xfrm>
            <a:custGeom>
              <a:avLst/>
              <a:gdLst/>
              <a:ahLst/>
              <a:cxnLst/>
              <a:rect l="l" t="t" r="r" b="b"/>
              <a:pathLst>
                <a:path w="5489505" h="2868266">
                  <a:moveTo>
                    <a:pt x="0" y="0"/>
                  </a:moveTo>
                  <a:lnTo>
                    <a:pt x="5489505" y="0"/>
                  </a:lnTo>
                  <a:lnTo>
                    <a:pt x="5489505" y="2868266"/>
                  </a:lnTo>
                  <a:lnTo>
                    <a:pt x="0" y="2868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907272" y="1067938"/>
              <a:ext cx="3674961" cy="867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Sáng</a:t>
              </a:r>
              <a:r>
                <a:rPr lang="en-US" sz="2666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2666" dirty="0" err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tạo</a:t>
              </a:r>
              <a:endParaRPr lang="en-US" sz="266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50877" y="6245342"/>
            <a:ext cx="141287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2B7C4F-0298-4192-7E0F-02ABF2B04703}"/>
              </a:ext>
            </a:extLst>
          </p:cNvPr>
          <p:cNvGrpSpPr/>
          <p:nvPr/>
        </p:nvGrpSpPr>
        <p:grpSpPr>
          <a:xfrm>
            <a:off x="-986" y="1318897"/>
            <a:ext cx="12192000" cy="5539103"/>
            <a:chOff x="0" y="1318897"/>
            <a:chExt cx="12192000" cy="553910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370B47F-F6E9-62AE-E4CC-6591D4550CB8}"/>
                </a:ext>
              </a:extLst>
            </p:cNvPr>
            <p:cNvGrpSpPr/>
            <p:nvPr/>
          </p:nvGrpSpPr>
          <p:grpSpPr>
            <a:xfrm>
              <a:off x="0" y="1318897"/>
              <a:ext cx="12192000" cy="5539103"/>
              <a:chOff x="0" y="1318897"/>
              <a:chExt cx="12192000" cy="553910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E1E38F4-85D3-2C66-032A-C208EF2C2F1B}"/>
                  </a:ext>
                </a:extLst>
              </p:cNvPr>
              <p:cNvSpPr/>
              <p:nvPr/>
            </p:nvSpPr>
            <p:spPr>
              <a:xfrm>
                <a:off x="0" y="1318897"/>
                <a:ext cx="12192000" cy="553910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10">
                <a:extLst>
                  <a:ext uri="{FF2B5EF4-FFF2-40B4-BE49-F238E27FC236}">
                    <a16:creationId xmlns:a16="http://schemas.microsoft.com/office/drawing/2014/main" id="{D9D2DAD4-6CC3-BF31-1E39-052C6649484E}"/>
                  </a:ext>
                </a:extLst>
              </p:cNvPr>
              <p:cNvSpPr/>
              <p:nvPr/>
            </p:nvSpPr>
            <p:spPr>
              <a:xfrm>
                <a:off x="5938556" y="1530612"/>
                <a:ext cx="3040029" cy="2460008"/>
              </a:xfrm>
              <a:custGeom>
                <a:avLst/>
                <a:gdLst/>
                <a:ahLst/>
                <a:cxnLst/>
                <a:rect l="l" t="t" r="r" b="b"/>
                <a:pathLst>
                  <a:path w="4137738" h="3051595">
                    <a:moveTo>
                      <a:pt x="0" y="0"/>
                    </a:moveTo>
                    <a:lnTo>
                      <a:pt x="4137738" y="0"/>
                    </a:lnTo>
                    <a:lnTo>
                      <a:pt x="4137738" y="3051595"/>
                    </a:lnTo>
                    <a:lnTo>
                      <a:pt x="0" y="305159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 b="-35592"/>
                </a:stretch>
              </a:blipFill>
            </p:spPr>
          </p:sp>
          <p:sp>
            <p:nvSpPr>
              <p:cNvPr id="52" name="Freeform 11">
                <a:extLst>
                  <a:ext uri="{FF2B5EF4-FFF2-40B4-BE49-F238E27FC236}">
                    <a16:creationId xmlns:a16="http://schemas.microsoft.com/office/drawing/2014/main" id="{04848C16-CDB6-F6B0-B9D9-7F751B7F2C90}"/>
                  </a:ext>
                </a:extLst>
              </p:cNvPr>
              <p:cNvSpPr/>
              <p:nvPr/>
            </p:nvSpPr>
            <p:spPr>
              <a:xfrm>
                <a:off x="2035779" y="4256113"/>
                <a:ext cx="3021351" cy="2443696"/>
              </a:xfrm>
              <a:custGeom>
                <a:avLst/>
                <a:gdLst/>
                <a:ahLst/>
                <a:cxnLst/>
                <a:rect l="l" t="t" r="r" b="b"/>
                <a:pathLst>
                  <a:path w="4112316" h="3031360">
                    <a:moveTo>
                      <a:pt x="0" y="0"/>
                    </a:moveTo>
                    <a:lnTo>
                      <a:pt x="4112317" y="0"/>
                    </a:lnTo>
                    <a:lnTo>
                      <a:pt x="4112317" y="3031360"/>
                    </a:lnTo>
                    <a:lnTo>
                      <a:pt x="0" y="303136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 r="-46322"/>
                </a:stretch>
              </a:blipFill>
            </p:spPr>
          </p:sp>
          <p:sp>
            <p:nvSpPr>
              <p:cNvPr id="53" name="Freeform 12">
                <a:extLst>
                  <a:ext uri="{FF2B5EF4-FFF2-40B4-BE49-F238E27FC236}">
                    <a16:creationId xmlns:a16="http://schemas.microsoft.com/office/drawing/2014/main" id="{B671307E-4E69-AD95-B2C7-64B10B21D187}"/>
                  </a:ext>
                </a:extLst>
              </p:cNvPr>
              <p:cNvSpPr/>
              <p:nvPr/>
            </p:nvSpPr>
            <p:spPr>
              <a:xfrm>
                <a:off x="5911470" y="4267706"/>
                <a:ext cx="3067115" cy="2370655"/>
              </a:xfrm>
              <a:custGeom>
                <a:avLst/>
                <a:gdLst/>
                <a:ahLst/>
                <a:cxnLst/>
                <a:rect l="l" t="t" r="r" b="b"/>
                <a:pathLst>
                  <a:path w="4174604" h="2940754">
                    <a:moveTo>
                      <a:pt x="0" y="0"/>
                    </a:moveTo>
                    <a:lnTo>
                      <a:pt x="4174604" y="0"/>
                    </a:lnTo>
                    <a:lnTo>
                      <a:pt x="4174604" y="2940754"/>
                    </a:lnTo>
                    <a:lnTo>
                      <a:pt x="0" y="29407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/>
                <a:stretch>
                  <a:fillRect t="-36944" b="-14824"/>
                </a:stretch>
              </a:blipFill>
            </p:spPr>
          </p:sp>
          <p:sp>
            <p:nvSpPr>
              <p:cNvPr id="54" name="Freeform 13">
                <a:extLst>
                  <a:ext uri="{FF2B5EF4-FFF2-40B4-BE49-F238E27FC236}">
                    <a16:creationId xmlns:a16="http://schemas.microsoft.com/office/drawing/2014/main" id="{EF7E1E9E-FE10-70F4-1EAF-142D8F137849}"/>
                  </a:ext>
                </a:extLst>
              </p:cNvPr>
              <p:cNvSpPr/>
              <p:nvPr/>
            </p:nvSpPr>
            <p:spPr>
              <a:xfrm>
                <a:off x="2000297" y="1588994"/>
                <a:ext cx="3081624" cy="2460008"/>
              </a:xfrm>
              <a:custGeom>
                <a:avLst/>
                <a:gdLst/>
                <a:ahLst/>
                <a:cxnLst/>
                <a:rect l="l" t="t" r="r" b="b"/>
                <a:pathLst>
                  <a:path w="4194352" h="3051595">
                    <a:moveTo>
                      <a:pt x="0" y="0"/>
                    </a:moveTo>
                    <a:lnTo>
                      <a:pt x="4194353" y="0"/>
                    </a:lnTo>
                    <a:lnTo>
                      <a:pt x="4194353" y="3051595"/>
                    </a:lnTo>
                    <a:lnTo>
                      <a:pt x="0" y="305159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/>
                <a:stretch>
                  <a:fillRect t="-11885" b="-26580"/>
                </a:stretch>
              </a:blipFill>
            </p:spPr>
          </p:sp>
          <p:grpSp>
            <p:nvGrpSpPr>
              <p:cNvPr id="55" name="Group 14">
                <a:extLst>
                  <a:ext uri="{FF2B5EF4-FFF2-40B4-BE49-F238E27FC236}">
                    <a16:creationId xmlns:a16="http://schemas.microsoft.com/office/drawing/2014/main" id="{5C58E594-3D46-0116-0A13-F4C88127DE82}"/>
                  </a:ext>
                </a:extLst>
              </p:cNvPr>
              <p:cNvGrpSpPr/>
              <p:nvPr/>
            </p:nvGrpSpPr>
            <p:grpSpPr>
              <a:xfrm>
                <a:off x="4001162" y="2230742"/>
                <a:ext cx="3109894" cy="3056013"/>
                <a:chOff x="0" y="0"/>
                <a:chExt cx="6350000" cy="6350000"/>
              </a:xfrm>
            </p:grpSpPr>
            <p:sp>
              <p:nvSpPr>
                <p:cNvPr id="56" name="Freeform 15">
                  <a:extLst>
                    <a:ext uri="{FF2B5EF4-FFF2-40B4-BE49-F238E27FC236}">
                      <a16:creationId xmlns:a16="http://schemas.microsoft.com/office/drawing/2014/main" id="{1ED83D60-F742-8DE5-6F5C-998D90E56B7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FFB6E3"/>
                </a:solidFill>
              </p:spPr>
            </p:sp>
          </p:grpSp>
          <p:sp>
            <p:nvSpPr>
              <p:cNvPr id="57" name="TextBox 16">
                <a:extLst>
                  <a:ext uri="{FF2B5EF4-FFF2-40B4-BE49-F238E27FC236}">
                    <a16:creationId xmlns:a16="http://schemas.microsoft.com/office/drawing/2014/main" id="{7D956D92-3F70-78B6-94BB-E1884C391627}"/>
                  </a:ext>
                </a:extLst>
              </p:cNvPr>
              <p:cNvSpPr txBox="1"/>
              <p:nvPr/>
            </p:nvSpPr>
            <p:spPr>
              <a:xfrm>
                <a:off x="4169590" y="3737678"/>
                <a:ext cx="2852923" cy="70153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242"/>
                  </a:lnSpc>
                </a:pPr>
                <a:r>
                  <a:rPr lang="en-US" sz="6898" dirty="0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ANIME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E72947-4F8C-A1AB-41C8-986450BC6420}"/>
                </a:ext>
              </a:extLst>
            </p:cNvPr>
            <p:cNvSpPr txBox="1"/>
            <p:nvPr/>
          </p:nvSpPr>
          <p:spPr>
            <a:xfrm>
              <a:off x="528640" y="1665773"/>
              <a:ext cx="11123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Phong cách hoạt hình Nhật Bản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78E2B2-6808-0A35-3B48-3EDEB87D9E44}"/>
                </a:ext>
              </a:extLst>
            </p:cNvPr>
            <p:cNvSpPr txBox="1"/>
            <p:nvPr/>
          </p:nvSpPr>
          <p:spPr>
            <a:xfrm>
              <a:off x="10307380" y="4006467"/>
              <a:ext cx="111441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Phong cách hoạt hình có nguồn gốc từ Nhật Bản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4">
            <a:extLst>
              <a:ext uri="{FF2B5EF4-FFF2-40B4-BE49-F238E27FC236}">
                <a16:creationId xmlns:a16="http://schemas.microsoft.com/office/drawing/2014/main" id="{CEDD732F-320B-9F97-FA2A-92AA05C2FEDE}"/>
              </a:ext>
            </a:extLst>
          </p:cNvPr>
          <p:cNvSpPr/>
          <p:nvPr/>
        </p:nvSpPr>
        <p:spPr>
          <a:xfrm>
            <a:off x="4221825" y="1396847"/>
            <a:ext cx="2870775" cy="437021"/>
          </a:xfrm>
          <a:custGeom>
            <a:avLst/>
            <a:gdLst/>
            <a:ahLst/>
            <a:cxnLst/>
            <a:rect l="l" t="t" r="r" b="b"/>
            <a:pathLst>
              <a:path w="1246272" h="262468">
                <a:moveTo>
                  <a:pt x="58900" y="0"/>
                </a:moveTo>
                <a:lnTo>
                  <a:pt x="1187372" y="0"/>
                </a:lnTo>
                <a:cubicBezTo>
                  <a:pt x="1219902" y="0"/>
                  <a:pt x="1246272" y="26370"/>
                  <a:pt x="1246272" y="58900"/>
                </a:cubicBezTo>
                <a:lnTo>
                  <a:pt x="1246272" y="203569"/>
                </a:lnTo>
                <a:cubicBezTo>
                  <a:pt x="1246272" y="219190"/>
                  <a:pt x="1240066" y="234171"/>
                  <a:pt x="1229021" y="245217"/>
                </a:cubicBezTo>
                <a:cubicBezTo>
                  <a:pt x="1217975" y="256263"/>
                  <a:pt x="1202993" y="262468"/>
                  <a:pt x="1187372" y="262468"/>
                </a:cubicBezTo>
                <a:lnTo>
                  <a:pt x="58900" y="262468"/>
                </a:lnTo>
                <a:cubicBezTo>
                  <a:pt x="43278" y="262468"/>
                  <a:pt x="28297" y="256263"/>
                  <a:pt x="17251" y="245217"/>
                </a:cubicBezTo>
                <a:cubicBezTo>
                  <a:pt x="6205" y="234171"/>
                  <a:pt x="0" y="219190"/>
                  <a:pt x="0" y="203569"/>
                </a:cubicBezTo>
                <a:lnTo>
                  <a:pt x="0" y="58900"/>
                </a:lnTo>
                <a:cubicBezTo>
                  <a:pt x="0" y="43278"/>
                  <a:pt x="6205" y="28297"/>
                  <a:pt x="17251" y="17251"/>
                </a:cubicBezTo>
                <a:cubicBezTo>
                  <a:pt x="28297" y="6205"/>
                  <a:pt x="43278" y="0"/>
                  <a:pt x="589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</p:sp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3883667" y="287850"/>
            <a:ext cx="746419" cy="743197"/>
            <a:chOff x="0" y="0"/>
            <a:chExt cx="920535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894577" y="433451"/>
            <a:ext cx="2402847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2666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ĐẶT VẤN ĐỀ</a:t>
            </a:r>
          </a:p>
        </p:txBody>
      </p:sp>
      <p:sp>
        <p:nvSpPr>
          <p:cNvPr id="22" name="Freeform 22"/>
          <p:cNvSpPr/>
          <p:nvPr/>
        </p:nvSpPr>
        <p:spPr>
          <a:xfrm rot="612253">
            <a:off x="11168595" y="5509921"/>
            <a:ext cx="2715479" cy="1614476"/>
          </a:xfrm>
          <a:custGeom>
            <a:avLst/>
            <a:gdLst/>
            <a:ahLst/>
            <a:cxnLst/>
            <a:rect l="l" t="t" r="r" b="b"/>
            <a:pathLst>
              <a:path w="4073219" h="2421714">
                <a:moveTo>
                  <a:pt x="0" y="0"/>
                </a:moveTo>
                <a:lnTo>
                  <a:pt x="4073219" y="0"/>
                </a:lnTo>
                <a:lnTo>
                  <a:pt x="4073219" y="2421714"/>
                </a:lnTo>
                <a:lnTo>
                  <a:pt x="0" y="242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412743">
            <a:off x="10895252" y="5631817"/>
            <a:ext cx="1449837" cy="917351"/>
          </a:xfrm>
          <a:custGeom>
            <a:avLst/>
            <a:gdLst/>
            <a:ahLst/>
            <a:cxnLst/>
            <a:rect l="l" t="t" r="r" b="b"/>
            <a:pathLst>
              <a:path w="2174755" h="1376027">
                <a:moveTo>
                  <a:pt x="0" y="0"/>
                </a:moveTo>
                <a:lnTo>
                  <a:pt x="2174756" y="0"/>
                </a:lnTo>
                <a:lnTo>
                  <a:pt x="2174756" y="1376027"/>
                </a:lnTo>
                <a:lnTo>
                  <a:pt x="0" y="1376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08340">
            <a:off x="-440481" y="1389975"/>
            <a:ext cx="811548" cy="674323"/>
          </a:xfrm>
          <a:custGeom>
            <a:avLst/>
            <a:gdLst/>
            <a:ahLst/>
            <a:cxnLst/>
            <a:rect l="l" t="t" r="r" b="b"/>
            <a:pathLst>
              <a:path w="1217322" h="1011484">
                <a:moveTo>
                  <a:pt x="0" y="0"/>
                </a:moveTo>
                <a:lnTo>
                  <a:pt x="1217322" y="0"/>
                </a:lnTo>
                <a:lnTo>
                  <a:pt x="1217322" y="1011484"/>
                </a:lnTo>
                <a:lnTo>
                  <a:pt x="0" y="1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908768">
            <a:off x="154605" y="962566"/>
            <a:ext cx="330265" cy="317655"/>
          </a:xfrm>
          <a:custGeom>
            <a:avLst/>
            <a:gdLst/>
            <a:ahLst/>
            <a:cxnLst/>
            <a:rect l="l" t="t" r="r" b="b"/>
            <a:pathLst>
              <a:path w="495398" h="476483">
                <a:moveTo>
                  <a:pt x="0" y="0"/>
                </a:moveTo>
                <a:lnTo>
                  <a:pt x="495399" y="0"/>
                </a:lnTo>
                <a:lnTo>
                  <a:pt x="495399" y="476483"/>
                </a:lnTo>
                <a:lnTo>
                  <a:pt x="0" y="47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4250892" y="5711481"/>
            <a:ext cx="4329251" cy="906037"/>
            <a:chOff x="0" y="0"/>
            <a:chExt cx="12511312" cy="1812075"/>
          </a:xfrm>
        </p:grpSpPr>
        <p:sp>
          <p:nvSpPr>
            <p:cNvPr id="39" name="Freeform 39"/>
            <p:cNvSpPr/>
            <p:nvPr/>
          </p:nvSpPr>
          <p:spPr>
            <a:xfrm>
              <a:off x="5236559" y="0"/>
              <a:ext cx="7274753" cy="1812075"/>
            </a:xfrm>
            <a:custGeom>
              <a:avLst/>
              <a:gdLst/>
              <a:ahLst/>
              <a:cxnLst/>
              <a:rect l="l" t="t" r="r" b="b"/>
              <a:pathLst>
                <a:path w="7274753" h="1812075">
                  <a:moveTo>
                    <a:pt x="0" y="0"/>
                  </a:moveTo>
                  <a:lnTo>
                    <a:pt x="7274753" y="0"/>
                  </a:lnTo>
                  <a:lnTo>
                    <a:pt x="7274753" y="1812075"/>
                  </a:lnTo>
                  <a:lnTo>
                    <a:pt x="0" y="1812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7274753" cy="1812075"/>
            </a:xfrm>
            <a:custGeom>
              <a:avLst/>
              <a:gdLst/>
              <a:ahLst/>
              <a:cxnLst/>
              <a:rect l="l" t="t" r="r" b="b"/>
              <a:pathLst>
                <a:path w="7274753" h="1812075">
                  <a:moveTo>
                    <a:pt x="0" y="0"/>
                  </a:moveTo>
                  <a:lnTo>
                    <a:pt x="7274753" y="0"/>
                  </a:lnTo>
                  <a:lnTo>
                    <a:pt x="7274753" y="1812075"/>
                  </a:lnTo>
                  <a:lnTo>
                    <a:pt x="0" y="1812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1127834" y="311792"/>
              <a:ext cx="10255648" cy="1021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34"/>
                </a:lnSpc>
                <a:spcBef>
                  <a:spcPct val="0"/>
                </a:spcBef>
              </a:pPr>
              <a:r>
                <a:rPr lang="vi-VN" sz="3334" dirty="0">
                  <a:solidFill>
                    <a:schemeClr val="bg1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Hệ thống đề xuất</a:t>
              </a:r>
              <a:endParaRPr lang="en-US" sz="3334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250877" y="6245342"/>
            <a:ext cx="141287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1026" name="Picture 2" descr="Internet cho tất cả mọi người">
            <a:extLst>
              <a:ext uri="{FF2B5EF4-FFF2-40B4-BE49-F238E27FC236}">
                <a16:creationId xmlns:a16="http://schemas.microsoft.com/office/drawing/2014/main" id="{661EAFDE-7672-F654-EEB7-63B1E9FE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23" y="2906956"/>
            <a:ext cx="1030514" cy="1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6692C3-B006-8741-C3FE-26B50010A8C9}"/>
              </a:ext>
            </a:extLst>
          </p:cNvPr>
          <p:cNvSpPr txBox="1"/>
          <p:nvPr/>
        </p:nvSpPr>
        <p:spPr>
          <a:xfrm>
            <a:off x="2199214" y="2722290"/>
            <a:ext cx="267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1 năm 2023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A038B-DE48-1355-1A3C-284B08ADB998}"/>
              </a:ext>
            </a:extLst>
          </p:cNvPr>
          <p:cNvSpPr txBox="1"/>
          <p:nvPr/>
        </p:nvSpPr>
        <p:spPr>
          <a:xfrm>
            <a:off x="2013332" y="3758963"/>
            <a:ext cx="369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5,16 tỷ người sử dụng Internet</a:t>
            </a:r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075B4737-BC2B-2427-3292-6D65C01E92F0}"/>
              </a:ext>
            </a:extLst>
          </p:cNvPr>
          <p:cNvSpPr/>
          <p:nvPr/>
        </p:nvSpPr>
        <p:spPr>
          <a:xfrm>
            <a:off x="669609" y="1907835"/>
            <a:ext cx="1832318" cy="664373"/>
          </a:xfrm>
          <a:custGeom>
            <a:avLst/>
            <a:gdLst/>
            <a:ahLst/>
            <a:cxnLst/>
            <a:rect l="l" t="t" r="r" b="b"/>
            <a:pathLst>
              <a:path w="896916" h="262468">
                <a:moveTo>
                  <a:pt x="56834" y="0"/>
                </a:moveTo>
                <a:lnTo>
                  <a:pt x="840081" y="0"/>
                </a:lnTo>
                <a:cubicBezTo>
                  <a:pt x="855155" y="0"/>
                  <a:pt x="869611" y="5988"/>
                  <a:pt x="880269" y="16646"/>
                </a:cubicBezTo>
                <a:cubicBezTo>
                  <a:pt x="890928" y="27305"/>
                  <a:pt x="896916" y="41761"/>
                  <a:pt x="896916" y="56834"/>
                </a:cubicBezTo>
                <a:lnTo>
                  <a:pt x="896916" y="205634"/>
                </a:lnTo>
                <a:cubicBezTo>
                  <a:pt x="896916" y="220707"/>
                  <a:pt x="890928" y="235163"/>
                  <a:pt x="880269" y="245822"/>
                </a:cubicBezTo>
                <a:cubicBezTo>
                  <a:pt x="869611" y="256480"/>
                  <a:pt x="855155" y="262468"/>
                  <a:pt x="840081" y="262468"/>
                </a:cubicBezTo>
                <a:lnTo>
                  <a:pt x="56834" y="262468"/>
                </a:lnTo>
                <a:cubicBezTo>
                  <a:pt x="41761" y="262468"/>
                  <a:pt x="27305" y="256480"/>
                  <a:pt x="16646" y="245822"/>
                </a:cubicBezTo>
                <a:cubicBezTo>
                  <a:pt x="5988" y="235163"/>
                  <a:pt x="0" y="220707"/>
                  <a:pt x="0" y="205634"/>
                </a:cubicBezTo>
                <a:lnTo>
                  <a:pt x="0" y="56834"/>
                </a:lnTo>
                <a:cubicBezTo>
                  <a:pt x="0" y="41761"/>
                  <a:pt x="5988" y="27305"/>
                  <a:pt x="16646" y="16646"/>
                </a:cubicBezTo>
                <a:cubicBezTo>
                  <a:pt x="27305" y="5988"/>
                  <a:pt x="41761" y="0"/>
                  <a:pt x="56834" y="0"/>
                </a:cubicBezTo>
                <a:close/>
              </a:path>
            </a:pathLst>
          </a:custGeom>
          <a:solidFill>
            <a:srgbClr val="F1F1F1"/>
          </a:solidFill>
        </p:spPr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9EF16DCC-72D2-0EA7-3A2D-FA5A0BEDC448}"/>
              </a:ext>
            </a:extLst>
          </p:cNvPr>
          <p:cNvSpPr txBox="1"/>
          <p:nvPr/>
        </p:nvSpPr>
        <p:spPr>
          <a:xfrm>
            <a:off x="707013" y="1727136"/>
            <a:ext cx="1832318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vi-V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DataReportal</a:t>
            </a:r>
            <a:endParaRPr lang="en-US"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FC40E2-CD7C-51D3-9FB6-DED05D9A6930}"/>
              </a:ext>
            </a:extLst>
          </p:cNvPr>
          <p:cNvSpPr txBox="1"/>
          <p:nvPr/>
        </p:nvSpPr>
        <p:spPr>
          <a:xfrm>
            <a:off x="1895980" y="4215127"/>
            <a:ext cx="234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Dữ liệu lớn</a:t>
            </a: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AECE5E7E-F238-D95C-A041-E5A4719878AD}"/>
              </a:ext>
            </a:extLst>
          </p:cNvPr>
          <p:cNvSpPr txBox="1"/>
          <p:nvPr/>
        </p:nvSpPr>
        <p:spPr>
          <a:xfrm>
            <a:off x="1156161" y="4730270"/>
            <a:ext cx="3143090" cy="70716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lIns="33867" tIns="33867" rIns="33867" bIns="33867" rtlCol="0" anchor="ctr"/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vi-V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 thể tiếp cận hết nguồn tài nguyên trên Internet</a:t>
            </a:r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Freeform 19">
            <a:extLst>
              <a:ext uri="{FF2B5EF4-FFF2-40B4-BE49-F238E27FC236}">
                <a16:creationId xmlns:a16="http://schemas.microsoft.com/office/drawing/2014/main" id="{26E30C5B-0180-C5CC-4914-DD5826AB84C8}"/>
              </a:ext>
            </a:extLst>
          </p:cNvPr>
          <p:cNvSpPr/>
          <p:nvPr/>
        </p:nvSpPr>
        <p:spPr>
          <a:xfrm>
            <a:off x="9810542" y="1913250"/>
            <a:ext cx="1223529" cy="664373"/>
          </a:xfrm>
          <a:custGeom>
            <a:avLst/>
            <a:gdLst/>
            <a:ahLst/>
            <a:cxnLst/>
            <a:rect l="l" t="t" r="r" b="b"/>
            <a:pathLst>
              <a:path w="896916" h="262468">
                <a:moveTo>
                  <a:pt x="56834" y="0"/>
                </a:moveTo>
                <a:lnTo>
                  <a:pt x="840081" y="0"/>
                </a:lnTo>
                <a:cubicBezTo>
                  <a:pt x="855155" y="0"/>
                  <a:pt x="869611" y="5988"/>
                  <a:pt x="880269" y="16646"/>
                </a:cubicBezTo>
                <a:cubicBezTo>
                  <a:pt x="890928" y="27305"/>
                  <a:pt x="896916" y="41761"/>
                  <a:pt x="896916" y="56834"/>
                </a:cubicBezTo>
                <a:lnTo>
                  <a:pt x="896916" y="205634"/>
                </a:lnTo>
                <a:cubicBezTo>
                  <a:pt x="896916" y="220707"/>
                  <a:pt x="890928" y="235163"/>
                  <a:pt x="880269" y="245822"/>
                </a:cubicBezTo>
                <a:cubicBezTo>
                  <a:pt x="869611" y="256480"/>
                  <a:pt x="855155" y="262468"/>
                  <a:pt x="840081" y="262468"/>
                </a:cubicBezTo>
                <a:lnTo>
                  <a:pt x="56834" y="262468"/>
                </a:lnTo>
                <a:cubicBezTo>
                  <a:pt x="41761" y="262468"/>
                  <a:pt x="27305" y="256480"/>
                  <a:pt x="16646" y="245822"/>
                </a:cubicBezTo>
                <a:cubicBezTo>
                  <a:pt x="5988" y="235163"/>
                  <a:pt x="0" y="220707"/>
                  <a:pt x="0" y="205634"/>
                </a:cubicBezTo>
                <a:lnTo>
                  <a:pt x="0" y="56834"/>
                </a:lnTo>
                <a:cubicBezTo>
                  <a:pt x="0" y="41761"/>
                  <a:pt x="5988" y="27305"/>
                  <a:pt x="16646" y="16646"/>
                </a:cubicBezTo>
                <a:cubicBezTo>
                  <a:pt x="27305" y="5988"/>
                  <a:pt x="41761" y="0"/>
                  <a:pt x="56834" y="0"/>
                </a:cubicBezTo>
                <a:close/>
              </a:path>
            </a:pathLst>
          </a:custGeom>
          <a:solidFill>
            <a:srgbClr val="F1F1F1"/>
          </a:solidFill>
        </p:spPr>
      </p:sp>
      <p:sp>
        <p:nvSpPr>
          <p:cNvPr id="49" name="TextBox 20">
            <a:extLst>
              <a:ext uri="{FF2B5EF4-FFF2-40B4-BE49-F238E27FC236}">
                <a16:creationId xmlns:a16="http://schemas.microsoft.com/office/drawing/2014/main" id="{21F84C4A-5E5E-238E-9C74-C8C117F4A044}"/>
              </a:ext>
            </a:extLst>
          </p:cNvPr>
          <p:cNvSpPr txBox="1"/>
          <p:nvPr/>
        </p:nvSpPr>
        <p:spPr>
          <a:xfrm>
            <a:off x="9879334" y="1768547"/>
            <a:ext cx="1066222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Statista</a:t>
            </a: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0" name="Freeform 2">
            <a:extLst>
              <a:ext uri="{FF2B5EF4-FFF2-40B4-BE49-F238E27FC236}">
                <a16:creationId xmlns:a16="http://schemas.microsoft.com/office/drawing/2014/main" id="{35C86F33-B2C2-1C27-55D9-54884EB4F691}"/>
              </a:ext>
            </a:extLst>
          </p:cNvPr>
          <p:cNvSpPr/>
          <p:nvPr/>
        </p:nvSpPr>
        <p:spPr>
          <a:xfrm>
            <a:off x="9835678" y="2850968"/>
            <a:ext cx="1803227" cy="1099665"/>
          </a:xfrm>
          <a:custGeom>
            <a:avLst/>
            <a:gdLst/>
            <a:ahLst/>
            <a:cxnLst/>
            <a:rect l="l" t="t" r="r" b="b"/>
            <a:pathLst>
              <a:path w="3901440" h="2175859">
                <a:moveTo>
                  <a:pt x="0" y="0"/>
                </a:moveTo>
                <a:lnTo>
                  <a:pt x="3901440" y="0"/>
                </a:lnTo>
                <a:lnTo>
                  <a:pt x="3901440" y="2175858"/>
                </a:lnTo>
                <a:lnTo>
                  <a:pt x="0" y="2175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049354-DC60-285E-0DAA-640BDB62CB88}"/>
              </a:ext>
            </a:extLst>
          </p:cNvPr>
          <p:cNvSpPr txBox="1"/>
          <p:nvPr/>
        </p:nvSpPr>
        <p:spPr>
          <a:xfrm>
            <a:off x="6728079" y="3697979"/>
            <a:ext cx="267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20 tuổi đến 59 tuổi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4DE408-B968-A8E9-FB44-1ABC2A20299F}"/>
              </a:ext>
            </a:extLst>
          </p:cNvPr>
          <p:cNvSpPr txBox="1"/>
          <p:nvPr/>
        </p:nvSpPr>
        <p:spPr>
          <a:xfrm>
            <a:off x="6041237" y="3354448"/>
            <a:ext cx="358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2670 người tham gia khảo sát</a:t>
            </a:r>
          </a:p>
        </p:txBody>
      </p:sp>
      <p:grpSp>
        <p:nvGrpSpPr>
          <p:cNvPr id="57" name="Group 12">
            <a:extLst>
              <a:ext uri="{FF2B5EF4-FFF2-40B4-BE49-F238E27FC236}">
                <a16:creationId xmlns:a16="http://schemas.microsoft.com/office/drawing/2014/main" id="{2B514AF8-C469-9946-BBD9-29E9A2425C9B}"/>
              </a:ext>
            </a:extLst>
          </p:cNvPr>
          <p:cNvGrpSpPr/>
          <p:nvPr/>
        </p:nvGrpSpPr>
        <p:grpSpPr>
          <a:xfrm>
            <a:off x="7997688" y="4142931"/>
            <a:ext cx="746419" cy="743197"/>
            <a:chOff x="0" y="0"/>
            <a:chExt cx="920535" cy="916560"/>
          </a:xfrm>
          <a:solidFill>
            <a:schemeClr val="accent1"/>
          </a:solidFill>
        </p:grpSpPr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1C63D844-39F9-406A-F4FA-FAF9364F3968}"/>
                </a:ext>
              </a:extLst>
            </p:cNvPr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grpFill/>
          </p:spPr>
        </p:sp>
        <p:sp>
          <p:nvSpPr>
            <p:cNvPr id="59" name="TextBox 14">
              <a:extLst>
                <a:ext uri="{FF2B5EF4-FFF2-40B4-BE49-F238E27FC236}">
                  <a16:creationId xmlns:a16="http://schemas.microsoft.com/office/drawing/2014/main" id="{6ABE4C8A-2AFC-E193-6071-C76F3D6A9073}"/>
                </a:ext>
              </a:extLst>
            </p:cNvPr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vi-VN" spc="-53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10%</a:t>
              </a:r>
              <a:endParaRPr lang="en-US" spc="-53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60" name="Group 12">
            <a:extLst>
              <a:ext uri="{FF2B5EF4-FFF2-40B4-BE49-F238E27FC236}">
                <a16:creationId xmlns:a16="http://schemas.microsoft.com/office/drawing/2014/main" id="{649FD174-3DB0-957C-ECA1-1BBEBCCC2BA6}"/>
              </a:ext>
            </a:extLst>
          </p:cNvPr>
          <p:cNvGrpSpPr/>
          <p:nvPr/>
        </p:nvGrpSpPr>
        <p:grpSpPr>
          <a:xfrm>
            <a:off x="9407946" y="4142931"/>
            <a:ext cx="746419" cy="743197"/>
            <a:chOff x="0" y="0"/>
            <a:chExt cx="920535" cy="916560"/>
          </a:xfrm>
          <a:solidFill>
            <a:schemeClr val="accent1"/>
          </a:solidFill>
        </p:grpSpPr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9A779BA3-8396-3175-601A-35BF65E68E6E}"/>
                </a:ext>
              </a:extLst>
            </p:cNvPr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grpFill/>
          </p:spPr>
        </p:sp>
        <p:sp>
          <p:nvSpPr>
            <p:cNvPr id="62" name="TextBox 14">
              <a:extLst>
                <a:ext uri="{FF2B5EF4-FFF2-40B4-BE49-F238E27FC236}">
                  <a16:creationId xmlns:a16="http://schemas.microsoft.com/office/drawing/2014/main" id="{FFBD92E1-8BBD-BF5E-77AF-B3BF70F9D6D0}"/>
                </a:ext>
              </a:extLst>
            </p:cNvPr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vi-VN" spc="-53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29%</a:t>
              </a:r>
              <a:endParaRPr lang="en-US" spc="-53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63" name="Group 12">
            <a:extLst>
              <a:ext uri="{FF2B5EF4-FFF2-40B4-BE49-F238E27FC236}">
                <a16:creationId xmlns:a16="http://schemas.microsoft.com/office/drawing/2014/main" id="{A75B78CB-7D60-E6E4-4E58-2AF9D9633FAB}"/>
              </a:ext>
            </a:extLst>
          </p:cNvPr>
          <p:cNvGrpSpPr/>
          <p:nvPr/>
        </p:nvGrpSpPr>
        <p:grpSpPr>
          <a:xfrm>
            <a:off x="10875579" y="4145543"/>
            <a:ext cx="746419" cy="743197"/>
            <a:chOff x="0" y="0"/>
            <a:chExt cx="920535" cy="916560"/>
          </a:xfrm>
          <a:solidFill>
            <a:schemeClr val="accent1"/>
          </a:solidFill>
        </p:grpSpPr>
        <p:sp>
          <p:nvSpPr>
            <p:cNvPr id="1024" name="Freeform 13">
              <a:extLst>
                <a:ext uri="{FF2B5EF4-FFF2-40B4-BE49-F238E27FC236}">
                  <a16:creationId xmlns:a16="http://schemas.microsoft.com/office/drawing/2014/main" id="{7B1841B1-0892-9FE4-998F-D39E45042662}"/>
                </a:ext>
              </a:extLst>
            </p:cNvPr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grpFill/>
          </p:spPr>
        </p:sp>
        <p:sp>
          <p:nvSpPr>
            <p:cNvPr id="1025" name="TextBox 14">
              <a:extLst>
                <a:ext uri="{FF2B5EF4-FFF2-40B4-BE49-F238E27FC236}">
                  <a16:creationId xmlns:a16="http://schemas.microsoft.com/office/drawing/2014/main" id="{89BD059E-21E6-CCD2-F753-2A3C37F2AE9C}"/>
                </a:ext>
              </a:extLst>
            </p:cNvPr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vi-VN" spc="-53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10%</a:t>
              </a:r>
              <a:endParaRPr lang="en-US" spc="-53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1027" name="TextBox 20">
            <a:extLst>
              <a:ext uri="{FF2B5EF4-FFF2-40B4-BE49-F238E27FC236}">
                <a16:creationId xmlns:a16="http://schemas.microsoft.com/office/drawing/2014/main" id="{E21A8116-BEE0-1A54-3A4B-5ED56B444A20}"/>
              </a:ext>
            </a:extLst>
          </p:cNvPr>
          <p:cNvSpPr txBox="1"/>
          <p:nvPr/>
        </p:nvSpPr>
        <p:spPr>
          <a:xfrm>
            <a:off x="7923045" y="5044962"/>
            <a:ext cx="3637377" cy="325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lIns="33867" tIns="33867" rIns="33867" bIns="33867" rtlCol="0" anchor="ctr"/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vi-VN" b="1">
                <a:latin typeface="Times New Roman" panose="02020603050405020304" pitchFamily="18" charset="0"/>
                <a:ea typeface="Calibri" panose="020F0502020204030204" pitchFamily="34" charset="0"/>
              </a:rPr>
              <a:t>Cần n</a:t>
            </a:r>
            <a:r>
              <a:rPr lang="vi-VN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ội dung phù hợp với cá nhân</a:t>
            </a:r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17EE95B-1EDF-C147-1322-4EA4E8D5A0F7}"/>
              </a:ext>
            </a:extLst>
          </p:cNvPr>
          <p:cNvSpPr txBox="1"/>
          <p:nvPr/>
        </p:nvSpPr>
        <p:spPr>
          <a:xfrm>
            <a:off x="7101983" y="2604977"/>
            <a:ext cx="267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11 năm 2022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85CCFA9-AE14-81AF-F5E4-AB6318842892}"/>
              </a:ext>
            </a:extLst>
          </p:cNvPr>
          <p:cNvSpPr txBox="1"/>
          <p:nvPr/>
        </p:nvSpPr>
        <p:spPr>
          <a:xfrm>
            <a:off x="2171635" y="3286447"/>
            <a:ext cx="234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Toàn cầu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82650420-D9A2-8FE8-EDB1-4692CAFC066E}"/>
              </a:ext>
            </a:extLst>
          </p:cNvPr>
          <p:cNvSpPr txBox="1"/>
          <p:nvPr/>
        </p:nvSpPr>
        <p:spPr>
          <a:xfrm>
            <a:off x="7791940" y="2962648"/>
            <a:ext cx="144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algn="r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dirty="0"/>
              <a:t>Nhật Bản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08F11FA-4FAD-2A27-F0DD-B548FCC4EDAA}"/>
              </a:ext>
            </a:extLst>
          </p:cNvPr>
          <p:cNvSpPr txBox="1"/>
          <p:nvPr/>
        </p:nvSpPr>
        <p:spPr>
          <a:xfrm>
            <a:off x="4239568" y="1374412"/>
            <a:ext cx="2870775" cy="49094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vi-VN" sz="2400" b="1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Lý do chọn đề tài</a:t>
            </a:r>
            <a:endParaRPr lang="en-US"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1994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52" grpId="0"/>
      <p:bldP spid="1027" grpId="0" animBg="1"/>
      <p:bldP spid="1028" grpId="0"/>
      <p:bldP spid="10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572" y="-515234"/>
            <a:ext cx="1357217" cy="8044651"/>
            <a:chOff x="0" y="0"/>
            <a:chExt cx="2714435" cy="16089302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714435" cy="2714435"/>
              <a:chOff x="0" y="0"/>
              <a:chExt cx="2838450" cy="28384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38450" cy="2838450"/>
              </a:xfrm>
              <a:custGeom>
                <a:avLst/>
                <a:gdLst/>
                <a:ahLst/>
                <a:cxnLst/>
                <a:rect l="l" t="t" r="r" b="b"/>
                <a:pathLst>
                  <a:path w="2838450" h="2838450">
                    <a:moveTo>
                      <a:pt x="0" y="0"/>
                    </a:moveTo>
                    <a:lnTo>
                      <a:pt x="2838450" y="0"/>
                    </a:lnTo>
                    <a:lnTo>
                      <a:pt x="2838450" y="2838450"/>
                    </a:lnTo>
                    <a:lnTo>
                      <a:pt x="0" y="283845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15570" y="389890"/>
                <a:ext cx="2598420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2598420" h="2070100">
                    <a:moveTo>
                      <a:pt x="0" y="0"/>
                    </a:moveTo>
                    <a:lnTo>
                      <a:pt x="2598420" y="0"/>
                    </a:lnTo>
                    <a:lnTo>
                      <a:pt x="2598420" y="2070100"/>
                    </a:lnTo>
                    <a:lnTo>
                      <a:pt x="0" y="207010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43458" b="-43458"/>
                </a:stretch>
              </a:blipFill>
            </p:spPr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2714435"/>
              <a:ext cx="2714435" cy="2714435"/>
              <a:chOff x="0" y="0"/>
              <a:chExt cx="2838450" cy="28384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838450" cy="2838450"/>
              </a:xfrm>
              <a:custGeom>
                <a:avLst/>
                <a:gdLst/>
                <a:ahLst/>
                <a:cxnLst/>
                <a:rect l="l" t="t" r="r" b="b"/>
                <a:pathLst>
                  <a:path w="2838450" h="2838450">
                    <a:moveTo>
                      <a:pt x="0" y="0"/>
                    </a:moveTo>
                    <a:lnTo>
                      <a:pt x="2838450" y="0"/>
                    </a:lnTo>
                    <a:lnTo>
                      <a:pt x="2838450" y="2838450"/>
                    </a:lnTo>
                    <a:lnTo>
                      <a:pt x="0" y="283845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15570" y="389890"/>
                <a:ext cx="2598420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2598420" h="2070100">
                    <a:moveTo>
                      <a:pt x="0" y="0"/>
                    </a:moveTo>
                    <a:lnTo>
                      <a:pt x="2598420" y="0"/>
                    </a:lnTo>
                    <a:lnTo>
                      <a:pt x="2598420" y="2070100"/>
                    </a:lnTo>
                    <a:lnTo>
                      <a:pt x="0" y="20701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0894" r="-20894"/>
                </a:stretch>
              </a:blip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5428869"/>
              <a:ext cx="2714435" cy="2714435"/>
              <a:chOff x="0" y="0"/>
              <a:chExt cx="2838450" cy="28384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38450" cy="2838450"/>
              </a:xfrm>
              <a:custGeom>
                <a:avLst/>
                <a:gdLst/>
                <a:ahLst/>
                <a:cxnLst/>
                <a:rect l="l" t="t" r="r" b="b"/>
                <a:pathLst>
                  <a:path w="2838450" h="2838450">
                    <a:moveTo>
                      <a:pt x="0" y="0"/>
                    </a:moveTo>
                    <a:lnTo>
                      <a:pt x="2838450" y="0"/>
                    </a:lnTo>
                    <a:lnTo>
                      <a:pt x="2838450" y="2838450"/>
                    </a:lnTo>
                    <a:lnTo>
                      <a:pt x="0" y="283845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5570" y="389890"/>
                <a:ext cx="2598420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2598420" h="2070100">
                    <a:moveTo>
                      <a:pt x="0" y="0"/>
                    </a:moveTo>
                    <a:lnTo>
                      <a:pt x="2598420" y="0"/>
                    </a:lnTo>
                    <a:lnTo>
                      <a:pt x="2598420" y="2070100"/>
                    </a:lnTo>
                    <a:lnTo>
                      <a:pt x="0" y="2070100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38329" b="-38329"/>
                </a:stretch>
              </a:blipFill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8143304"/>
              <a:ext cx="2714435" cy="2714435"/>
              <a:chOff x="0" y="0"/>
              <a:chExt cx="2838450" cy="28384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838450" cy="2838450"/>
              </a:xfrm>
              <a:custGeom>
                <a:avLst/>
                <a:gdLst/>
                <a:ahLst/>
                <a:cxnLst/>
                <a:rect l="l" t="t" r="r" b="b"/>
                <a:pathLst>
                  <a:path w="2838450" h="2838450">
                    <a:moveTo>
                      <a:pt x="0" y="0"/>
                    </a:moveTo>
                    <a:lnTo>
                      <a:pt x="2838450" y="0"/>
                    </a:lnTo>
                    <a:lnTo>
                      <a:pt x="2838450" y="2838450"/>
                    </a:lnTo>
                    <a:lnTo>
                      <a:pt x="0" y="283845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15570" y="389890"/>
                <a:ext cx="2598420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2598420" h="2070100">
                    <a:moveTo>
                      <a:pt x="0" y="0"/>
                    </a:moveTo>
                    <a:lnTo>
                      <a:pt x="2598420" y="0"/>
                    </a:lnTo>
                    <a:lnTo>
                      <a:pt x="2598420" y="2070100"/>
                    </a:lnTo>
                    <a:lnTo>
                      <a:pt x="0" y="207010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8059" b="-8059"/>
                </a:stretch>
              </a:blip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10660432"/>
              <a:ext cx="2714435" cy="2714435"/>
              <a:chOff x="0" y="0"/>
              <a:chExt cx="2838450" cy="283845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838450" cy="2838450"/>
              </a:xfrm>
              <a:custGeom>
                <a:avLst/>
                <a:gdLst/>
                <a:ahLst/>
                <a:cxnLst/>
                <a:rect l="l" t="t" r="r" b="b"/>
                <a:pathLst>
                  <a:path w="2838450" h="2838450">
                    <a:moveTo>
                      <a:pt x="0" y="0"/>
                    </a:moveTo>
                    <a:lnTo>
                      <a:pt x="2838450" y="0"/>
                    </a:lnTo>
                    <a:lnTo>
                      <a:pt x="2838450" y="2838450"/>
                    </a:lnTo>
                    <a:lnTo>
                      <a:pt x="0" y="283845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5570" y="389890"/>
                <a:ext cx="2598420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2598420" h="2070100">
                    <a:moveTo>
                      <a:pt x="0" y="0"/>
                    </a:moveTo>
                    <a:lnTo>
                      <a:pt x="2598420" y="0"/>
                    </a:lnTo>
                    <a:lnTo>
                      <a:pt x="2598420" y="2070100"/>
                    </a:lnTo>
                    <a:lnTo>
                      <a:pt x="0" y="207010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20894" r="-20894"/>
                </a:stretch>
              </a:blipFill>
            </p:spPr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13374867"/>
              <a:ext cx="2714435" cy="2714435"/>
              <a:chOff x="0" y="0"/>
              <a:chExt cx="2838450" cy="283845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838450" cy="2838450"/>
              </a:xfrm>
              <a:custGeom>
                <a:avLst/>
                <a:gdLst/>
                <a:ahLst/>
                <a:cxnLst/>
                <a:rect l="l" t="t" r="r" b="b"/>
                <a:pathLst>
                  <a:path w="2838450" h="2838450">
                    <a:moveTo>
                      <a:pt x="0" y="0"/>
                    </a:moveTo>
                    <a:lnTo>
                      <a:pt x="2838450" y="0"/>
                    </a:lnTo>
                    <a:lnTo>
                      <a:pt x="2838450" y="2838450"/>
                    </a:lnTo>
                    <a:lnTo>
                      <a:pt x="0" y="283845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115570" y="389890"/>
                <a:ext cx="2598420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2598420" h="2070100">
                    <a:moveTo>
                      <a:pt x="0" y="0"/>
                    </a:moveTo>
                    <a:lnTo>
                      <a:pt x="2598420" y="0"/>
                    </a:lnTo>
                    <a:lnTo>
                      <a:pt x="2598420" y="2070100"/>
                    </a:lnTo>
                    <a:lnTo>
                      <a:pt x="0" y="2070100"/>
                    </a:lnTo>
                    <a:close/>
                  </a:path>
                </a:pathLst>
              </a:custGeom>
              <a:blipFill>
                <a:blip r:embed="rId8"/>
                <a:stretch>
                  <a:fillRect t="-33788" b="-33788"/>
                </a:stretch>
              </a:blip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3883667" y="287850"/>
            <a:ext cx="746419" cy="743197"/>
            <a:chOff x="0" y="0"/>
            <a:chExt cx="920535" cy="91656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5400000">
            <a:off x="2164036" y="3781565"/>
            <a:ext cx="358389" cy="93088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6811508" y="1701788"/>
            <a:ext cx="480466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4"/>
              </a:lnSpc>
              <a:spcBef>
                <a:spcPct val="0"/>
              </a:spcBef>
            </a:pPr>
            <a:r>
              <a:rPr lang="vi-VN" sz="4000" dirty="0">
                <a:latin typeface="Arial Bold"/>
                <a:ea typeface="Arial Bold"/>
                <a:cs typeface="Arial Bold"/>
                <a:sym typeface="Arial Bold"/>
              </a:rPr>
              <a:t>Hệ thống đề xuất?</a:t>
            </a:r>
            <a:endParaRPr lang="en-US" sz="4000" dirty="0"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960279" y="2650052"/>
            <a:ext cx="4868864" cy="3174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vi-VN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Là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2000" b="1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hợp</a:t>
            </a:r>
            <a:r>
              <a:rPr lang="en-US" sz="2000" b="1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000" b="1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2000" b="1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máy</a:t>
            </a:r>
            <a:r>
              <a:rPr lang="en-US" sz="2000" b="1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giúp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thấy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sản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phẩm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nội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dung.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trang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web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dịch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trực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tuyến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xuất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tạo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trang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nội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dung “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dành</a:t>
            </a:r>
            <a:r>
              <a:rPr lang="en-US" sz="2000" b="1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2000" b="1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bạn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2000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hoặc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bạn</a:t>
            </a:r>
            <a:r>
              <a:rPr lang="en-US" sz="2000" b="1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cũng</a:t>
            </a:r>
            <a:r>
              <a:rPr lang="en-US" sz="2000" b="1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000" b="1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2000" b="1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thích</a:t>
            </a:r>
            <a:r>
              <a:rPr lang="en-US" sz="2000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” (Shetty, 2023).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894577" y="433451"/>
            <a:ext cx="2402847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ĐẶT VẤN ĐỀ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0877" y="6245342"/>
            <a:ext cx="141287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3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666700" y="4956119"/>
            <a:ext cx="1357216" cy="30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en-US" sz="18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18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endParaRPr lang="en-US"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065396" y="1589602"/>
            <a:ext cx="1818271" cy="30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en-US" sz="18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Phim</a:t>
            </a:r>
            <a:r>
              <a:rPr lang="en-US" sz="18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8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</a:t>
            </a:r>
            <a:endParaRPr lang="en-US"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4256876" y="2818790"/>
            <a:ext cx="2074169" cy="2124629"/>
            <a:chOff x="0" y="0"/>
            <a:chExt cx="4148338" cy="424925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148338" cy="4249258"/>
            </a:xfrm>
            <a:custGeom>
              <a:avLst/>
              <a:gdLst/>
              <a:ahLst/>
              <a:cxnLst/>
              <a:rect l="l" t="t" r="r" b="b"/>
              <a:pathLst>
                <a:path w="4148338" h="4249258">
                  <a:moveTo>
                    <a:pt x="0" y="0"/>
                  </a:moveTo>
                  <a:lnTo>
                    <a:pt x="4148338" y="0"/>
                  </a:lnTo>
                  <a:lnTo>
                    <a:pt x="4148338" y="4249258"/>
                  </a:lnTo>
                  <a:lnTo>
                    <a:pt x="0" y="4249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642659" y="2738721"/>
              <a:ext cx="225922" cy="246572"/>
            </a:xfrm>
            <a:custGeom>
              <a:avLst/>
              <a:gdLst/>
              <a:ahLst/>
              <a:cxnLst/>
              <a:rect l="l" t="t" r="r" b="b"/>
              <a:pathLst>
                <a:path w="225922" h="246572">
                  <a:moveTo>
                    <a:pt x="0" y="0"/>
                  </a:moveTo>
                  <a:lnTo>
                    <a:pt x="225922" y="0"/>
                  </a:lnTo>
                  <a:lnTo>
                    <a:pt x="225922" y="246572"/>
                  </a:lnTo>
                  <a:lnTo>
                    <a:pt x="0" y="246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2792912" y="1381325"/>
              <a:ext cx="198479" cy="198479"/>
            </a:xfrm>
            <a:custGeom>
              <a:avLst/>
              <a:gdLst/>
              <a:ahLst/>
              <a:cxnLst/>
              <a:rect l="l" t="t" r="r" b="b"/>
              <a:pathLst>
                <a:path w="198479" h="198479">
                  <a:moveTo>
                    <a:pt x="0" y="0"/>
                  </a:moveTo>
                  <a:lnTo>
                    <a:pt x="198478" y="0"/>
                  </a:lnTo>
                  <a:lnTo>
                    <a:pt x="198478" y="198478"/>
                  </a:lnTo>
                  <a:lnTo>
                    <a:pt x="0" y="198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92343" y="1027560"/>
              <a:ext cx="192860" cy="192860"/>
            </a:xfrm>
            <a:custGeom>
              <a:avLst/>
              <a:gdLst/>
              <a:ahLst/>
              <a:cxnLst/>
              <a:rect l="l" t="t" r="r" b="b"/>
              <a:pathLst>
                <a:path w="192860" h="192860">
                  <a:moveTo>
                    <a:pt x="0" y="0"/>
                  </a:moveTo>
                  <a:lnTo>
                    <a:pt x="192859" y="0"/>
                  </a:lnTo>
                  <a:lnTo>
                    <a:pt x="192859" y="192860"/>
                  </a:lnTo>
                  <a:lnTo>
                    <a:pt x="0" y="192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2074169" y="168729"/>
              <a:ext cx="258906" cy="258906"/>
            </a:xfrm>
            <a:custGeom>
              <a:avLst/>
              <a:gdLst/>
              <a:ahLst/>
              <a:cxnLst/>
              <a:rect l="l" t="t" r="r" b="b"/>
              <a:pathLst>
                <a:path w="258906" h="258906">
                  <a:moveTo>
                    <a:pt x="0" y="0"/>
                  </a:moveTo>
                  <a:lnTo>
                    <a:pt x="258905" y="0"/>
                  </a:lnTo>
                  <a:lnTo>
                    <a:pt x="258905" y="258906"/>
                  </a:lnTo>
                  <a:lnTo>
                    <a:pt x="0" y="258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1258467" y="377888"/>
              <a:ext cx="258906" cy="258906"/>
            </a:xfrm>
            <a:custGeom>
              <a:avLst/>
              <a:gdLst/>
              <a:ahLst/>
              <a:cxnLst/>
              <a:rect l="l" t="t" r="r" b="b"/>
              <a:pathLst>
                <a:path w="258906" h="258906">
                  <a:moveTo>
                    <a:pt x="0" y="0"/>
                  </a:moveTo>
                  <a:lnTo>
                    <a:pt x="258906" y="0"/>
                  </a:lnTo>
                  <a:lnTo>
                    <a:pt x="258906" y="258905"/>
                  </a:lnTo>
                  <a:lnTo>
                    <a:pt x="0" y="258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3616541" y="868895"/>
              <a:ext cx="198479" cy="198479"/>
            </a:xfrm>
            <a:custGeom>
              <a:avLst/>
              <a:gdLst/>
              <a:ahLst/>
              <a:cxnLst/>
              <a:rect l="l" t="t" r="r" b="b"/>
              <a:pathLst>
                <a:path w="198479" h="198479">
                  <a:moveTo>
                    <a:pt x="0" y="0"/>
                  </a:moveTo>
                  <a:lnTo>
                    <a:pt x="198479" y="0"/>
                  </a:lnTo>
                  <a:lnTo>
                    <a:pt x="198479" y="198478"/>
                  </a:lnTo>
                  <a:lnTo>
                    <a:pt x="0" y="198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92561" y="1528684"/>
              <a:ext cx="192860" cy="192860"/>
            </a:xfrm>
            <a:custGeom>
              <a:avLst/>
              <a:gdLst/>
              <a:ahLst/>
              <a:cxnLst/>
              <a:rect l="l" t="t" r="r" b="b"/>
              <a:pathLst>
                <a:path w="192860" h="192860">
                  <a:moveTo>
                    <a:pt x="0" y="0"/>
                  </a:moveTo>
                  <a:lnTo>
                    <a:pt x="192860" y="0"/>
                  </a:lnTo>
                  <a:lnTo>
                    <a:pt x="192860" y="192860"/>
                  </a:lnTo>
                  <a:lnTo>
                    <a:pt x="0" y="192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416737" y="2309132"/>
              <a:ext cx="225922" cy="246572"/>
            </a:xfrm>
            <a:custGeom>
              <a:avLst/>
              <a:gdLst/>
              <a:ahLst/>
              <a:cxnLst/>
              <a:rect l="l" t="t" r="r" b="b"/>
              <a:pathLst>
                <a:path w="225922" h="246572">
                  <a:moveTo>
                    <a:pt x="0" y="0"/>
                  </a:moveTo>
                  <a:lnTo>
                    <a:pt x="225922" y="0"/>
                  </a:lnTo>
                  <a:lnTo>
                    <a:pt x="225922" y="246573"/>
                  </a:lnTo>
                  <a:lnTo>
                    <a:pt x="0" y="246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51" name="TextBox 51"/>
          <p:cNvSpPr txBox="1"/>
          <p:nvPr/>
        </p:nvSpPr>
        <p:spPr>
          <a:xfrm>
            <a:off x="2808669" y="3487122"/>
            <a:ext cx="517327" cy="1089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33"/>
              </a:lnSpc>
              <a:spcBef>
                <a:spcPct val="0"/>
              </a:spcBef>
            </a:pPr>
            <a:r>
              <a:rPr lang="en-US" sz="6666">
                <a:solidFill>
                  <a:srgbClr val="FA0000"/>
                </a:solidFill>
                <a:latin typeface="Arial Bold"/>
                <a:ea typeface="Arial Bold"/>
                <a:cs typeface="Arial Bold"/>
                <a:sym typeface="Arial Bold"/>
              </a:rPr>
              <a:t>?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5400000">
            <a:off x="3612242" y="3781565"/>
            <a:ext cx="358389" cy="93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3030" y="352324"/>
            <a:ext cx="11505940" cy="6186379"/>
            <a:chOff x="0" y="0"/>
            <a:chExt cx="4081650" cy="2194574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4082920" cy="2193304"/>
            </a:xfrm>
            <a:custGeom>
              <a:avLst/>
              <a:gdLst/>
              <a:ahLst/>
              <a:cxnLst/>
              <a:rect l="l" t="t" r="r" b="b"/>
              <a:pathLst>
                <a:path w="4082920" h="2193304">
                  <a:moveTo>
                    <a:pt x="4071490" y="27940"/>
                  </a:moveTo>
                  <a:cubicBezTo>
                    <a:pt x="4062600" y="24130"/>
                    <a:pt x="4053710" y="21590"/>
                    <a:pt x="4044820" y="21590"/>
                  </a:cubicBezTo>
                  <a:cubicBezTo>
                    <a:pt x="4018150" y="20320"/>
                    <a:pt x="3957850" y="20320"/>
                    <a:pt x="3891004" y="17780"/>
                  </a:cubicBezTo>
                  <a:cubicBezTo>
                    <a:pt x="3738211" y="12700"/>
                    <a:pt x="3588603" y="6350"/>
                    <a:pt x="3435810" y="3810"/>
                  </a:cubicBezTo>
                  <a:cubicBezTo>
                    <a:pt x="3311666" y="1270"/>
                    <a:pt x="3190706" y="3810"/>
                    <a:pt x="3066563" y="2540"/>
                  </a:cubicBezTo>
                  <a:cubicBezTo>
                    <a:pt x="3012449" y="2540"/>
                    <a:pt x="2958335" y="0"/>
                    <a:pt x="2904221" y="2540"/>
                  </a:cubicBezTo>
                  <a:cubicBezTo>
                    <a:pt x="2773711" y="10160"/>
                    <a:pt x="2643201" y="11430"/>
                    <a:pt x="2509508" y="8890"/>
                  </a:cubicBezTo>
                  <a:cubicBezTo>
                    <a:pt x="2442661" y="7620"/>
                    <a:pt x="2375815" y="7620"/>
                    <a:pt x="2308968" y="7620"/>
                  </a:cubicBezTo>
                  <a:cubicBezTo>
                    <a:pt x="2188008" y="7620"/>
                    <a:pt x="2067047" y="7620"/>
                    <a:pt x="1946087" y="6350"/>
                  </a:cubicBezTo>
                  <a:cubicBezTo>
                    <a:pt x="1818760" y="5080"/>
                    <a:pt x="564592" y="2540"/>
                    <a:pt x="440448" y="1270"/>
                  </a:cubicBezTo>
                  <a:cubicBezTo>
                    <a:pt x="338587" y="0"/>
                    <a:pt x="239908" y="1270"/>
                    <a:pt x="138047" y="1270"/>
                  </a:cubicBezTo>
                  <a:cubicBezTo>
                    <a:pt x="6801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4153"/>
                    <a:pt x="16510" y="228786"/>
                    <a:pt x="17780" y="321759"/>
                  </a:cubicBezTo>
                  <a:cubicBezTo>
                    <a:pt x="19050" y="416391"/>
                    <a:pt x="17780" y="511024"/>
                    <a:pt x="16510" y="607317"/>
                  </a:cubicBezTo>
                  <a:cubicBezTo>
                    <a:pt x="15240" y="705271"/>
                    <a:pt x="2540" y="1732950"/>
                    <a:pt x="2540" y="1830903"/>
                  </a:cubicBezTo>
                  <a:cubicBezTo>
                    <a:pt x="2540" y="1927196"/>
                    <a:pt x="1270" y="2023489"/>
                    <a:pt x="0" y="2119782"/>
                  </a:cubicBezTo>
                  <a:cubicBezTo>
                    <a:pt x="0" y="2138694"/>
                    <a:pt x="3810" y="2148854"/>
                    <a:pt x="15240" y="2153934"/>
                  </a:cubicBezTo>
                  <a:cubicBezTo>
                    <a:pt x="22860" y="2157744"/>
                    <a:pt x="31750" y="2160284"/>
                    <a:pt x="40640" y="2161554"/>
                  </a:cubicBezTo>
                  <a:cubicBezTo>
                    <a:pt x="134864" y="2166634"/>
                    <a:pt x="255824" y="2170444"/>
                    <a:pt x="376784" y="2175524"/>
                  </a:cubicBezTo>
                  <a:cubicBezTo>
                    <a:pt x="443631" y="2178064"/>
                    <a:pt x="510478" y="2183144"/>
                    <a:pt x="577324" y="2184414"/>
                  </a:cubicBezTo>
                  <a:cubicBezTo>
                    <a:pt x="688735" y="2186954"/>
                    <a:pt x="1930171" y="2188224"/>
                    <a:pt x="2041582" y="2189494"/>
                  </a:cubicBezTo>
                  <a:cubicBezTo>
                    <a:pt x="2057498" y="2189494"/>
                    <a:pt x="2073414" y="2189494"/>
                    <a:pt x="2089330" y="2189494"/>
                  </a:cubicBezTo>
                  <a:cubicBezTo>
                    <a:pt x="2165726" y="2189494"/>
                    <a:pt x="2245305" y="2188224"/>
                    <a:pt x="2321701" y="2188224"/>
                  </a:cubicBezTo>
                  <a:cubicBezTo>
                    <a:pt x="2410830" y="2188224"/>
                    <a:pt x="2496775" y="2189494"/>
                    <a:pt x="2585904" y="2189494"/>
                  </a:cubicBezTo>
                  <a:cubicBezTo>
                    <a:pt x="2716414" y="2189494"/>
                    <a:pt x="2850107" y="2189494"/>
                    <a:pt x="2980617" y="2189494"/>
                  </a:cubicBezTo>
                  <a:cubicBezTo>
                    <a:pt x="3101577" y="2189494"/>
                    <a:pt x="3222538" y="2190764"/>
                    <a:pt x="3343498" y="2192034"/>
                  </a:cubicBezTo>
                  <a:cubicBezTo>
                    <a:pt x="3397612" y="2192034"/>
                    <a:pt x="3454909" y="2193304"/>
                    <a:pt x="3509023" y="2193304"/>
                  </a:cubicBezTo>
                  <a:cubicBezTo>
                    <a:pt x="3684097" y="2192034"/>
                    <a:pt x="3855989" y="2185684"/>
                    <a:pt x="4021960" y="2185684"/>
                  </a:cubicBezTo>
                  <a:cubicBezTo>
                    <a:pt x="4025770" y="2185684"/>
                    <a:pt x="4030850" y="2183144"/>
                    <a:pt x="4034660" y="2180604"/>
                  </a:cubicBezTo>
                  <a:cubicBezTo>
                    <a:pt x="4039740" y="2176794"/>
                    <a:pt x="4042280" y="2170444"/>
                    <a:pt x="4044820" y="2167904"/>
                  </a:cubicBezTo>
                  <a:cubicBezTo>
                    <a:pt x="4046090" y="2108160"/>
                    <a:pt x="4047360" y="2038431"/>
                    <a:pt x="4048630" y="1968702"/>
                  </a:cubicBezTo>
                  <a:cubicBezTo>
                    <a:pt x="4049900" y="1860787"/>
                    <a:pt x="4060060" y="824807"/>
                    <a:pt x="4061330" y="716892"/>
                  </a:cubicBezTo>
                  <a:cubicBezTo>
                    <a:pt x="4061330" y="652143"/>
                    <a:pt x="4062600" y="587395"/>
                    <a:pt x="4063870" y="522646"/>
                  </a:cubicBezTo>
                  <a:cubicBezTo>
                    <a:pt x="4065140" y="452916"/>
                    <a:pt x="4066410" y="383187"/>
                    <a:pt x="4068950" y="313457"/>
                  </a:cubicBezTo>
                  <a:cubicBezTo>
                    <a:pt x="4070220" y="271952"/>
                    <a:pt x="4070220" y="228786"/>
                    <a:pt x="4075300" y="187280"/>
                  </a:cubicBezTo>
                  <a:cubicBezTo>
                    <a:pt x="4080380" y="137474"/>
                    <a:pt x="4082920" y="89327"/>
                    <a:pt x="4081650" y="44450"/>
                  </a:cubicBezTo>
                  <a:cubicBezTo>
                    <a:pt x="4081650" y="38100"/>
                    <a:pt x="4077840" y="30480"/>
                    <a:pt x="407149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3883667" y="287850"/>
            <a:ext cx="746419" cy="743197"/>
            <a:chOff x="0" y="0"/>
            <a:chExt cx="920535" cy="9165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894577" y="433451"/>
            <a:ext cx="2402847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ĐẶT VẤN ĐỀ</a:t>
            </a:r>
          </a:p>
        </p:txBody>
      </p:sp>
      <p:graphicFrame>
        <p:nvGraphicFramePr>
          <p:cNvPr id="18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77833"/>
              </p:ext>
            </p:extLst>
          </p:nvPr>
        </p:nvGraphicFramePr>
        <p:xfrm>
          <a:off x="626561" y="1887962"/>
          <a:ext cx="11155075" cy="4612514"/>
        </p:xfrm>
        <a:graphic>
          <a:graphicData uri="http://schemas.openxmlformats.org/drawingml/2006/table">
            <a:tbl>
              <a:tblPr/>
              <a:tblGrid>
                <a:gridCol w="2558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3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7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109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Simbolon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và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cộng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sự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(2020) </a:t>
                      </a:r>
                      <a:endParaRPr lang="en-US" sz="1600" dirty="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Athira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Ramasundaran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và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cộng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sự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(2023)</a:t>
                      </a:r>
                      <a:endParaRPr lang="en-US" sz="16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Jiyue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Chen (2023)</a:t>
                      </a:r>
                      <a:endParaRPr lang="en-US" sz="16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Shashidhar Reddy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Javaji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v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à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Krutika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Sarode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 (2023) </a:t>
                      </a:r>
                      <a:endParaRPr lang="en-US" sz="16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758"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vi-VN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ử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dụng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phương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pháp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lọc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cộng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tác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để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xuất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phim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hoạt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hình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người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dùng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dựa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trên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sở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thích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của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họ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endParaRPr lang="en-US" sz="1600" dirty="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vi-VN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ử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dụng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phương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pháp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lọc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cộng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tác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để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xuất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phim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hoạt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hình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người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dùng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dựa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trên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xếp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hạng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của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những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phim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hoạt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hình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họ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đã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trước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đó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endParaRPr lang="en-US" sz="16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vi-VN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ử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dụng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phương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pháp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lọc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cộng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tác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lọc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dựa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trên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nội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dung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phân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tích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khám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phá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dữ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liệu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để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xuất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phim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hoạt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hình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sz="16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vi-VN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ử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dụng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mạng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nơ-ron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đồ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1" u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thị</a:t>
                      </a:r>
                      <a:r>
                        <a:rPr lang="en-US" sz="1600" b="1" u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với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nhúng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biến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đổi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câu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để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xuất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phim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hoạt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hình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sz="16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Freeform 19"/>
          <p:cNvSpPr/>
          <p:nvPr/>
        </p:nvSpPr>
        <p:spPr>
          <a:xfrm rot="-278358">
            <a:off x="24114" y="1281342"/>
            <a:ext cx="1837350" cy="577930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278358">
            <a:off x="10533483" y="5931859"/>
            <a:ext cx="1837350" cy="577930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87416" y="6449060"/>
            <a:ext cx="294411" cy="422094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202089" y="423566"/>
            <a:ext cx="294411" cy="422094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26786" y="1593698"/>
            <a:ext cx="3154626" cy="437021"/>
          </a:xfrm>
          <a:custGeom>
            <a:avLst/>
            <a:gdLst/>
            <a:ahLst/>
            <a:cxnLst/>
            <a:rect l="l" t="t" r="r" b="b"/>
            <a:pathLst>
              <a:path w="1246272" h="262468">
                <a:moveTo>
                  <a:pt x="58900" y="0"/>
                </a:moveTo>
                <a:lnTo>
                  <a:pt x="1187372" y="0"/>
                </a:lnTo>
                <a:cubicBezTo>
                  <a:pt x="1219902" y="0"/>
                  <a:pt x="1246272" y="26370"/>
                  <a:pt x="1246272" y="58900"/>
                </a:cubicBezTo>
                <a:lnTo>
                  <a:pt x="1246272" y="203569"/>
                </a:lnTo>
                <a:cubicBezTo>
                  <a:pt x="1246272" y="219190"/>
                  <a:pt x="1240066" y="234171"/>
                  <a:pt x="1229021" y="245217"/>
                </a:cubicBezTo>
                <a:cubicBezTo>
                  <a:pt x="1217975" y="256263"/>
                  <a:pt x="1202993" y="262468"/>
                  <a:pt x="1187372" y="262468"/>
                </a:cubicBezTo>
                <a:lnTo>
                  <a:pt x="58900" y="262468"/>
                </a:lnTo>
                <a:cubicBezTo>
                  <a:pt x="43278" y="262468"/>
                  <a:pt x="28297" y="256263"/>
                  <a:pt x="17251" y="245217"/>
                </a:cubicBezTo>
                <a:cubicBezTo>
                  <a:pt x="6205" y="234171"/>
                  <a:pt x="0" y="219190"/>
                  <a:pt x="0" y="203569"/>
                </a:cubicBezTo>
                <a:lnTo>
                  <a:pt x="0" y="58900"/>
                </a:lnTo>
                <a:cubicBezTo>
                  <a:pt x="0" y="43278"/>
                  <a:pt x="6205" y="28297"/>
                  <a:pt x="17251" y="17251"/>
                </a:cubicBezTo>
                <a:cubicBezTo>
                  <a:pt x="28297" y="6205"/>
                  <a:pt x="43278" y="0"/>
                  <a:pt x="589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</p:sp>
      <p:sp>
        <p:nvSpPr>
          <p:cNvPr id="25" name="TextBox 25"/>
          <p:cNvSpPr txBox="1"/>
          <p:nvPr/>
        </p:nvSpPr>
        <p:spPr>
          <a:xfrm>
            <a:off x="4662243" y="1295733"/>
            <a:ext cx="3154626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Nghiên</a:t>
            </a:r>
            <a:r>
              <a:rPr lang="en-US" sz="20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cứu</a:t>
            </a:r>
            <a:r>
              <a:rPr lang="en-US" sz="20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liên</a:t>
            </a:r>
            <a:r>
              <a:rPr lang="en-US" sz="20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quan</a:t>
            </a:r>
            <a:endParaRPr lang="en-US" sz="2000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50877" y="6245342"/>
            <a:ext cx="141287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4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937217"/>
            <a:ext cx="10820400" cy="5494044"/>
            <a:chOff x="0" y="0"/>
            <a:chExt cx="4085534" cy="207442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4086804" cy="2073155"/>
            </a:xfrm>
            <a:custGeom>
              <a:avLst/>
              <a:gdLst/>
              <a:ahLst/>
              <a:cxnLst/>
              <a:rect l="l" t="t" r="r" b="b"/>
              <a:pathLst>
                <a:path w="4086804" h="2073155">
                  <a:moveTo>
                    <a:pt x="4075374" y="27940"/>
                  </a:moveTo>
                  <a:cubicBezTo>
                    <a:pt x="4066484" y="24130"/>
                    <a:pt x="4057594" y="21590"/>
                    <a:pt x="4048704" y="21590"/>
                  </a:cubicBezTo>
                  <a:cubicBezTo>
                    <a:pt x="4022034" y="20320"/>
                    <a:pt x="3961677" y="20320"/>
                    <a:pt x="3894765" y="17780"/>
                  </a:cubicBezTo>
                  <a:cubicBezTo>
                    <a:pt x="3741823" y="12700"/>
                    <a:pt x="3592067" y="6350"/>
                    <a:pt x="3439125" y="3810"/>
                  </a:cubicBezTo>
                  <a:cubicBezTo>
                    <a:pt x="3314859" y="1270"/>
                    <a:pt x="3193780" y="3810"/>
                    <a:pt x="3069515" y="2540"/>
                  </a:cubicBezTo>
                  <a:cubicBezTo>
                    <a:pt x="3015348" y="2540"/>
                    <a:pt x="2961181" y="0"/>
                    <a:pt x="2907014" y="2540"/>
                  </a:cubicBezTo>
                  <a:cubicBezTo>
                    <a:pt x="2776376" y="10160"/>
                    <a:pt x="2645738" y="11430"/>
                    <a:pt x="2511914" y="8890"/>
                  </a:cubicBezTo>
                  <a:cubicBezTo>
                    <a:pt x="2445001" y="7620"/>
                    <a:pt x="2378089" y="7620"/>
                    <a:pt x="2311177" y="7620"/>
                  </a:cubicBezTo>
                  <a:cubicBezTo>
                    <a:pt x="2190098" y="7620"/>
                    <a:pt x="2069019" y="7620"/>
                    <a:pt x="1947940" y="6350"/>
                  </a:cubicBezTo>
                  <a:cubicBezTo>
                    <a:pt x="1820488" y="5080"/>
                    <a:pt x="565088" y="2540"/>
                    <a:pt x="440823" y="1270"/>
                  </a:cubicBezTo>
                  <a:cubicBezTo>
                    <a:pt x="338862" y="0"/>
                    <a:pt x="240087" y="1270"/>
                    <a:pt x="138125" y="1270"/>
                  </a:cubicBezTo>
                  <a:cubicBezTo>
                    <a:pt x="6802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0180"/>
                    <a:pt x="16510" y="219304"/>
                    <a:pt x="17780" y="306865"/>
                  </a:cubicBezTo>
                  <a:cubicBezTo>
                    <a:pt x="19050" y="395990"/>
                    <a:pt x="17780" y="485114"/>
                    <a:pt x="16510" y="575802"/>
                  </a:cubicBezTo>
                  <a:cubicBezTo>
                    <a:pt x="15240" y="668053"/>
                    <a:pt x="2540" y="1635913"/>
                    <a:pt x="2540" y="1728164"/>
                  </a:cubicBezTo>
                  <a:cubicBezTo>
                    <a:pt x="2540" y="1818852"/>
                    <a:pt x="1270" y="1909540"/>
                    <a:pt x="0" y="2000228"/>
                  </a:cubicBezTo>
                  <a:cubicBezTo>
                    <a:pt x="0" y="2018545"/>
                    <a:pt x="3810" y="2028705"/>
                    <a:pt x="15240" y="2033785"/>
                  </a:cubicBezTo>
                  <a:cubicBezTo>
                    <a:pt x="22860" y="2037595"/>
                    <a:pt x="31750" y="2040135"/>
                    <a:pt x="40640" y="2041405"/>
                  </a:cubicBezTo>
                  <a:cubicBezTo>
                    <a:pt x="134939" y="2046485"/>
                    <a:pt x="256018" y="2050295"/>
                    <a:pt x="377097" y="2055375"/>
                  </a:cubicBezTo>
                  <a:cubicBezTo>
                    <a:pt x="444009" y="2057915"/>
                    <a:pt x="510921" y="2062995"/>
                    <a:pt x="577833" y="2064265"/>
                  </a:cubicBezTo>
                  <a:cubicBezTo>
                    <a:pt x="689354" y="2066805"/>
                    <a:pt x="1932008" y="2068075"/>
                    <a:pt x="2043528" y="2069345"/>
                  </a:cubicBezTo>
                  <a:cubicBezTo>
                    <a:pt x="2059460" y="2069345"/>
                    <a:pt x="2075391" y="2069345"/>
                    <a:pt x="2091323" y="2069345"/>
                  </a:cubicBezTo>
                  <a:cubicBezTo>
                    <a:pt x="2167794" y="2069345"/>
                    <a:pt x="2247451" y="2068075"/>
                    <a:pt x="2323922" y="2068075"/>
                  </a:cubicBezTo>
                  <a:cubicBezTo>
                    <a:pt x="2413138" y="2068075"/>
                    <a:pt x="2499168" y="2069345"/>
                    <a:pt x="2588384" y="2069345"/>
                  </a:cubicBezTo>
                  <a:cubicBezTo>
                    <a:pt x="2719022" y="2069345"/>
                    <a:pt x="2852847" y="2069345"/>
                    <a:pt x="2983485" y="2069345"/>
                  </a:cubicBezTo>
                  <a:cubicBezTo>
                    <a:pt x="3104564" y="2069345"/>
                    <a:pt x="3225643" y="2070615"/>
                    <a:pt x="3346722" y="2071885"/>
                  </a:cubicBezTo>
                  <a:cubicBezTo>
                    <a:pt x="3400889" y="2071885"/>
                    <a:pt x="3458242" y="2073155"/>
                    <a:pt x="3512409" y="2073155"/>
                  </a:cubicBezTo>
                  <a:cubicBezTo>
                    <a:pt x="3687656" y="2071885"/>
                    <a:pt x="3859716" y="2065535"/>
                    <a:pt x="4025844" y="2065535"/>
                  </a:cubicBezTo>
                  <a:cubicBezTo>
                    <a:pt x="4029654" y="2065535"/>
                    <a:pt x="4034734" y="2062995"/>
                    <a:pt x="4038544" y="2060455"/>
                  </a:cubicBezTo>
                  <a:cubicBezTo>
                    <a:pt x="4043624" y="2056645"/>
                    <a:pt x="4046164" y="2050295"/>
                    <a:pt x="4048704" y="2047755"/>
                  </a:cubicBezTo>
                  <a:cubicBezTo>
                    <a:pt x="4049974" y="1989283"/>
                    <a:pt x="4051244" y="1923612"/>
                    <a:pt x="4052514" y="1857942"/>
                  </a:cubicBezTo>
                  <a:cubicBezTo>
                    <a:pt x="4053784" y="1756308"/>
                    <a:pt x="4063944" y="780631"/>
                    <a:pt x="4065214" y="678998"/>
                  </a:cubicBezTo>
                  <a:cubicBezTo>
                    <a:pt x="4065214" y="618018"/>
                    <a:pt x="4066484" y="557039"/>
                    <a:pt x="4067754" y="496059"/>
                  </a:cubicBezTo>
                  <a:cubicBezTo>
                    <a:pt x="4069024" y="430388"/>
                    <a:pt x="4070294" y="364718"/>
                    <a:pt x="4072834" y="299047"/>
                  </a:cubicBezTo>
                  <a:cubicBezTo>
                    <a:pt x="4074104" y="259958"/>
                    <a:pt x="4074104" y="219304"/>
                    <a:pt x="4079184" y="180215"/>
                  </a:cubicBezTo>
                  <a:cubicBezTo>
                    <a:pt x="4084264" y="133307"/>
                    <a:pt x="4086804" y="87963"/>
                    <a:pt x="4085534" y="44450"/>
                  </a:cubicBezTo>
                  <a:cubicBezTo>
                    <a:pt x="4085534" y="38100"/>
                    <a:pt x="4081724" y="30480"/>
                    <a:pt x="4075374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rot="1518233">
            <a:off x="7481476" y="2315444"/>
            <a:ext cx="1076470" cy="1119203"/>
          </a:xfrm>
          <a:custGeom>
            <a:avLst/>
            <a:gdLst/>
            <a:ahLst/>
            <a:cxnLst/>
            <a:rect l="l" t="t" r="r" b="b"/>
            <a:pathLst>
              <a:path w="1614705" h="1678804">
                <a:moveTo>
                  <a:pt x="0" y="0"/>
                </a:moveTo>
                <a:lnTo>
                  <a:pt x="1614705" y="0"/>
                </a:lnTo>
                <a:lnTo>
                  <a:pt x="1614705" y="1678804"/>
                </a:lnTo>
                <a:lnTo>
                  <a:pt x="0" y="167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25729">
            <a:off x="8136718" y="2524153"/>
            <a:ext cx="924311" cy="919270"/>
          </a:xfrm>
          <a:custGeom>
            <a:avLst/>
            <a:gdLst/>
            <a:ahLst/>
            <a:cxnLst/>
            <a:rect l="l" t="t" r="r" b="b"/>
            <a:pathLst>
              <a:path w="1386467" h="1378905">
                <a:moveTo>
                  <a:pt x="0" y="0"/>
                </a:moveTo>
                <a:lnTo>
                  <a:pt x="1386467" y="0"/>
                </a:lnTo>
                <a:lnTo>
                  <a:pt x="1386467" y="1378905"/>
                </a:lnTo>
                <a:lnTo>
                  <a:pt x="0" y="1378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174856">
            <a:off x="2411263" y="2680688"/>
            <a:ext cx="649765" cy="624956"/>
          </a:xfrm>
          <a:custGeom>
            <a:avLst/>
            <a:gdLst/>
            <a:ahLst/>
            <a:cxnLst/>
            <a:rect l="l" t="t" r="r" b="b"/>
            <a:pathLst>
              <a:path w="974648" h="937434">
                <a:moveTo>
                  <a:pt x="0" y="0"/>
                </a:moveTo>
                <a:lnTo>
                  <a:pt x="974648" y="0"/>
                </a:lnTo>
                <a:lnTo>
                  <a:pt x="974648" y="937435"/>
                </a:lnTo>
                <a:lnTo>
                  <a:pt x="0" y="9374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25729">
            <a:off x="2832222" y="2533531"/>
            <a:ext cx="924311" cy="919270"/>
          </a:xfrm>
          <a:custGeom>
            <a:avLst/>
            <a:gdLst/>
            <a:ahLst/>
            <a:cxnLst/>
            <a:rect l="l" t="t" r="r" b="b"/>
            <a:pathLst>
              <a:path w="1386467" h="1378905">
                <a:moveTo>
                  <a:pt x="0" y="0"/>
                </a:moveTo>
                <a:lnTo>
                  <a:pt x="1386468" y="0"/>
                </a:lnTo>
                <a:lnTo>
                  <a:pt x="1386468" y="1378905"/>
                </a:lnTo>
                <a:lnTo>
                  <a:pt x="0" y="1378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10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3" name="Freeform 13"/>
          <p:cNvSpPr/>
          <p:nvPr/>
        </p:nvSpPr>
        <p:spPr>
          <a:xfrm rot="-1174856">
            <a:off x="10892522" y="1121856"/>
            <a:ext cx="649765" cy="624956"/>
          </a:xfrm>
          <a:custGeom>
            <a:avLst/>
            <a:gdLst/>
            <a:ahLst/>
            <a:cxnLst/>
            <a:rect l="l" t="t" r="r" b="b"/>
            <a:pathLst>
              <a:path w="974648" h="937434">
                <a:moveTo>
                  <a:pt x="0" y="0"/>
                </a:moveTo>
                <a:lnTo>
                  <a:pt x="974648" y="0"/>
                </a:lnTo>
                <a:lnTo>
                  <a:pt x="974648" y="937434"/>
                </a:lnTo>
                <a:lnTo>
                  <a:pt x="0" y="937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3883667" y="287850"/>
            <a:ext cx="746419" cy="743197"/>
            <a:chOff x="0" y="0"/>
            <a:chExt cx="920535" cy="9165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0535" cy="916560"/>
            </a:xfrm>
            <a:custGeom>
              <a:avLst/>
              <a:gdLst/>
              <a:ahLst/>
              <a:cxnLst/>
              <a:rect l="l" t="t" r="r" b="b"/>
              <a:pathLst>
                <a:path w="920535" h="916560">
                  <a:moveTo>
                    <a:pt x="460267" y="0"/>
                  </a:moveTo>
                  <a:cubicBezTo>
                    <a:pt x="206069" y="0"/>
                    <a:pt x="0" y="205179"/>
                    <a:pt x="0" y="458280"/>
                  </a:cubicBezTo>
                  <a:cubicBezTo>
                    <a:pt x="0" y="711381"/>
                    <a:pt x="206069" y="916560"/>
                    <a:pt x="460267" y="916560"/>
                  </a:cubicBezTo>
                  <a:cubicBezTo>
                    <a:pt x="714466" y="916560"/>
                    <a:pt x="920535" y="711381"/>
                    <a:pt x="920535" y="458280"/>
                  </a:cubicBezTo>
                  <a:cubicBezTo>
                    <a:pt x="920535" y="205179"/>
                    <a:pt x="714466" y="0"/>
                    <a:pt x="460267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86300" y="85927"/>
              <a:ext cx="747935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8871288" y="5330765"/>
            <a:ext cx="963131" cy="777510"/>
          </a:xfrm>
          <a:custGeom>
            <a:avLst/>
            <a:gdLst/>
            <a:ahLst/>
            <a:cxnLst/>
            <a:rect l="l" t="t" r="r" b="b"/>
            <a:pathLst>
              <a:path w="1444697" h="1166265">
                <a:moveTo>
                  <a:pt x="0" y="0"/>
                </a:moveTo>
                <a:lnTo>
                  <a:pt x="1444697" y="0"/>
                </a:lnTo>
                <a:lnTo>
                  <a:pt x="1444697" y="1166265"/>
                </a:lnTo>
                <a:lnTo>
                  <a:pt x="0" y="11662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408240" y="5349136"/>
            <a:ext cx="611471" cy="740769"/>
          </a:xfrm>
          <a:custGeom>
            <a:avLst/>
            <a:gdLst/>
            <a:ahLst/>
            <a:cxnLst/>
            <a:rect l="l" t="t" r="r" b="b"/>
            <a:pathLst>
              <a:path w="917207" h="1111154">
                <a:moveTo>
                  <a:pt x="0" y="0"/>
                </a:moveTo>
                <a:lnTo>
                  <a:pt x="917207" y="0"/>
                </a:lnTo>
                <a:lnTo>
                  <a:pt x="917207" y="1111153"/>
                </a:lnTo>
                <a:lnTo>
                  <a:pt x="0" y="11111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52786" y="5527395"/>
            <a:ext cx="383551" cy="384250"/>
          </a:xfrm>
          <a:custGeom>
            <a:avLst/>
            <a:gdLst/>
            <a:ahLst/>
            <a:cxnLst/>
            <a:rect l="l" t="t" r="r" b="b"/>
            <a:pathLst>
              <a:path w="575327" h="576375">
                <a:moveTo>
                  <a:pt x="0" y="0"/>
                </a:moveTo>
                <a:lnTo>
                  <a:pt x="575327" y="0"/>
                </a:lnTo>
                <a:lnTo>
                  <a:pt x="575327" y="576375"/>
                </a:lnTo>
                <a:lnTo>
                  <a:pt x="0" y="5763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719456" y="5340143"/>
            <a:ext cx="3313600" cy="828400"/>
            <a:chOff x="0" y="0"/>
            <a:chExt cx="6627200" cy="1656800"/>
          </a:xfrm>
        </p:grpSpPr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0" y="0"/>
              <a:ext cx="1656800" cy="1656800"/>
              <a:chOff x="0" y="0"/>
              <a:chExt cx="2838450" cy="283845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838450" cy="2838450"/>
              </a:xfrm>
              <a:custGeom>
                <a:avLst/>
                <a:gdLst/>
                <a:ahLst/>
                <a:cxnLst/>
                <a:rect l="l" t="t" r="r" b="b"/>
                <a:pathLst>
                  <a:path w="2838450" h="2838450">
                    <a:moveTo>
                      <a:pt x="0" y="0"/>
                    </a:moveTo>
                    <a:lnTo>
                      <a:pt x="2838450" y="0"/>
                    </a:lnTo>
                    <a:lnTo>
                      <a:pt x="2838450" y="2838450"/>
                    </a:lnTo>
                    <a:lnTo>
                      <a:pt x="0" y="2838450"/>
                    </a:ln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15570" y="389890"/>
                <a:ext cx="2598420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2598420" h="2070100">
                    <a:moveTo>
                      <a:pt x="0" y="0"/>
                    </a:moveTo>
                    <a:lnTo>
                      <a:pt x="2598420" y="0"/>
                    </a:lnTo>
                    <a:lnTo>
                      <a:pt x="2598420" y="2070100"/>
                    </a:lnTo>
                    <a:lnTo>
                      <a:pt x="0" y="2070100"/>
                    </a:lnTo>
                    <a:close/>
                  </a:path>
                </a:pathLst>
              </a:custGeom>
              <a:blipFill>
                <a:blip r:embed="rId16"/>
                <a:stretch>
                  <a:fillRect t="-44312" b="-44312"/>
                </a:stretch>
              </a:blipFill>
            </p:spPr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1656800" y="0"/>
              <a:ext cx="1656800" cy="1656800"/>
              <a:chOff x="0" y="0"/>
              <a:chExt cx="2838450" cy="283845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838450" cy="2838450"/>
              </a:xfrm>
              <a:custGeom>
                <a:avLst/>
                <a:gdLst/>
                <a:ahLst/>
                <a:cxnLst/>
                <a:rect l="l" t="t" r="r" b="b"/>
                <a:pathLst>
                  <a:path w="2838450" h="2838450">
                    <a:moveTo>
                      <a:pt x="0" y="0"/>
                    </a:moveTo>
                    <a:lnTo>
                      <a:pt x="2838450" y="0"/>
                    </a:lnTo>
                    <a:lnTo>
                      <a:pt x="2838450" y="2838450"/>
                    </a:lnTo>
                    <a:lnTo>
                      <a:pt x="0" y="2838450"/>
                    </a:ln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115570" y="389890"/>
                <a:ext cx="2598420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2598420" h="2070100">
                    <a:moveTo>
                      <a:pt x="0" y="0"/>
                    </a:moveTo>
                    <a:lnTo>
                      <a:pt x="2598420" y="0"/>
                    </a:lnTo>
                    <a:lnTo>
                      <a:pt x="2598420" y="2070100"/>
                    </a:lnTo>
                    <a:lnTo>
                      <a:pt x="0" y="2070100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-21131" r="-21131"/>
                </a:stretch>
              </a:blipFill>
            </p:spPr>
          </p:sp>
        </p:grp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3313600" y="0"/>
              <a:ext cx="1656800" cy="1656800"/>
              <a:chOff x="0" y="0"/>
              <a:chExt cx="2838450" cy="283845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838450" cy="2838450"/>
              </a:xfrm>
              <a:custGeom>
                <a:avLst/>
                <a:gdLst/>
                <a:ahLst/>
                <a:cxnLst/>
                <a:rect l="l" t="t" r="r" b="b"/>
                <a:pathLst>
                  <a:path w="2838450" h="2838450">
                    <a:moveTo>
                      <a:pt x="0" y="0"/>
                    </a:moveTo>
                    <a:lnTo>
                      <a:pt x="2838450" y="0"/>
                    </a:lnTo>
                    <a:lnTo>
                      <a:pt x="2838450" y="2838450"/>
                    </a:lnTo>
                    <a:lnTo>
                      <a:pt x="0" y="2838450"/>
                    </a:ln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115570" y="389890"/>
                <a:ext cx="2598420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2598420" h="2070100">
                    <a:moveTo>
                      <a:pt x="0" y="0"/>
                    </a:moveTo>
                    <a:lnTo>
                      <a:pt x="2598420" y="0"/>
                    </a:lnTo>
                    <a:lnTo>
                      <a:pt x="2598420" y="2070100"/>
                    </a:lnTo>
                    <a:lnTo>
                      <a:pt x="0" y="2070100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-21131" r="-21131"/>
                </a:stretch>
              </a:blip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>
              <a:off x="4970400" y="0"/>
              <a:ext cx="1656800" cy="1656800"/>
              <a:chOff x="0" y="0"/>
              <a:chExt cx="2838450" cy="283845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2838450" cy="2838450"/>
              </a:xfrm>
              <a:custGeom>
                <a:avLst/>
                <a:gdLst/>
                <a:ahLst/>
                <a:cxnLst/>
                <a:rect l="l" t="t" r="r" b="b"/>
                <a:pathLst>
                  <a:path w="2838450" h="2838450">
                    <a:moveTo>
                      <a:pt x="0" y="0"/>
                    </a:moveTo>
                    <a:lnTo>
                      <a:pt x="2838450" y="0"/>
                    </a:lnTo>
                    <a:lnTo>
                      <a:pt x="2838450" y="2838450"/>
                    </a:lnTo>
                    <a:lnTo>
                      <a:pt x="0" y="2838450"/>
                    </a:ln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15570" y="389890"/>
                <a:ext cx="2598420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2598420" h="2070100">
                    <a:moveTo>
                      <a:pt x="0" y="0"/>
                    </a:moveTo>
                    <a:lnTo>
                      <a:pt x="2598420" y="0"/>
                    </a:lnTo>
                    <a:lnTo>
                      <a:pt x="2598420" y="2070100"/>
                    </a:lnTo>
                    <a:lnTo>
                      <a:pt x="0" y="2070100"/>
                    </a:lnTo>
                    <a:close/>
                  </a:path>
                </a:pathLst>
              </a:custGeom>
              <a:blipFill>
                <a:blip r:embed="rId19"/>
                <a:stretch>
                  <a:fillRect t="-45520" b="-45520"/>
                </a:stretch>
              </a:blipFill>
            </p:spPr>
          </p:sp>
        </p:grpSp>
      </p:grpSp>
      <p:grpSp>
        <p:nvGrpSpPr>
          <p:cNvPr id="41" name="Group 41"/>
          <p:cNvGrpSpPr/>
          <p:nvPr/>
        </p:nvGrpSpPr>
        <p:grpSpPr>
          <a:xfrm>
            <a:off x="6850039" y="2289613"/>
            <a:ext cx="3571076" cy="4308030"/>
            <a:chOff x="0" y="0"/>
            <a:chExt cx="1410795" cy="170193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10795" cy="1701938"/>
            </a:xfrm>
            <a:custGeom>
              <a:avLst/>
              <a:gdLst/>
              <a:ahLst/>
              <a:cxnLst/>
              <a:rect l="l" t="t" r="r" b="b"/>
              <a:pathLst>
                <a:path w="1410795" h="1701938">
                  <a:moveTo>
                    <a:pt x="0" y="0"/>
                  </a:moveTo>
                  <a:lnTo>
                    <a:pt x="1410795" y="0"/>
                  </a:lnTo>
                  <a:lnTo>
                    <a:pt x="1410795" y="1701938"/>
                  </a:lnTo>
                  <a:lnTo>
                    <a:pt x="0" y="1701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1410795" cy="177813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581250" y="1485134"/>
            <a:ext cx="6373997" cy="68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5866" dirty="0">
                <a:solidFill>
                  <a:srgbClr val="4D433B"/>
                </a:solidFill>
                <a:latin typeface="Arial"/>
                <a:ea typeface="Arial"/>
                <a:cs typeface="Arial"/>
                <a:sym typeface="Arial"/>
              </a:rPr>
              <a:t>MỤC TIÊU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143300" y="2722938"/>
            <a:ext cx="91114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vi-VN" sz="32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</a:t>
            </a:r>
            <a:endParaRPr lang="en-US" sz="3200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2838804" y="2732316"/>
            <a:ext cx="91114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vi-VN" sz="320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</a:t>
            </a:r>
            <a:endParaRPr lang="en-US" sz="3200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7090567" y="3932072"/>
            <a:ext cx="3091541" cy="90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Xây dựng web-app tích hợp hệ thống đề xuất phim hoạt hình.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717653" y="3941450"/>
            <a:ext cx="3117302" cy="90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866" dirty="0" err="1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Đề</a:t>
            </a: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866" dirty="0" err="1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xuất</a:t>
            </a: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866" dirty="0" err="1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phim</a:t>
            </a: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866" dirty="0" err="1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hoạt</a:t>
            </a: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866" dirty="0" err="1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866" dirty="0" err="1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dựa</a:t>
            </a: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866" dirty="0" err="1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trên</a:t>
            </a: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866" dirty="0" err="1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thuật</a:t>
            </a: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866" dirty="0" err="1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toán</a:t>
            </a: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866" dirty="0" err="1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lọc</a:t>
            </a: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1866" dirty="0" err="1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cộng</a:t>
            </a:r>
            <a:r>
              <a:rPr lang="en-US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vi-VN" sz="1866" dirty="0">
                <a:solidFill>
                  <a:srgbClr val="4D433B"/>
                </a:solidFill>
                <a:latin typeface="Arial Bold"/>
                <a:ea typeface="Arial Bold"/>
                <a:cs typeface="Arial Bold"/>
                <a:sym typeface="Arial Bold"/>
              </a:rPr>
              <a:t>tác.</a:t>
            </a:r>
            <a:endParaRPr lang="en-US" sz="1866" dirty="0">
              <a:solidFill>
                <a:srgbClr val="4D433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4894577" y="433451"/>
            <a:ext cx="2402847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ĐẶT VẤN ĐỀ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86325" y="6388748"/>
            <a:ext cx="141287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5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274790" y="6134319"/>
            <a:ext cx="767556" cy="30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Dữ liệu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844604" y="6134319"/>
            <a:ext cx="1016496" cy="30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Giao diện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42965" y="6248036"/>
            <a:ext cx="1666677" cy="30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 quả đề xuất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6859170" y="2256972"/>
            <a:ext cx="3571076" cy="4308030"/>
            <a:chOff x="0" y="0"/>
            <a:chExt cx="1410795" cy="170193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410795" cy="1701938"/>
            </a:xfrm>
            <a:custGeom>
              <a:avLst/>
              <a:gdLst/>
              <a:ahLst/>
              <a:cxnLst/>
              <a:rect l="l" t="t" r="r" b="b"/>
              <a:pathLst>
                <a:path w="1410795" h="1701938">
                  <a:moveTo>
                    <a:pt x="14453" y="0"/>
                  </a:moveTo>
                  <a:lnTo>
                    <a:pt x="1396342" y="0"/>
                  </a:lnTo>
                  <a:cubicBezTo>
                    <a:pt x="1404325" y="0"/>
                    <a:pt x="1410795" y="6471"/>
                    <a:pt x="1410795" y="14453"/>
                  </a:cubicBezTo>
                  <a:lnTo>
                    <a:pt x="1410795" y="1687485"/>
                  </a:lnTo>
                  <a:cubicBezTo>
                    <a:pt x="1410795" y="1695467"/>
                    <a:pt x="1404325" y="1701938"/>
                    <a:pt x="1396342" y="1701938"/>
                  </a:cubicBezTo>
                  <a:lnTo>
                    <a:pt x="14453" y="1701938"/>
                  </a:lnTo>
                  <a:cubicBezTo>
                    <a:pt x="6471" y="1701938"/>
                    <a:pt x="0" y="1695467"/>
                    <a:pt x="0" y="1687485"/>
                  </a:cubicBezTo>
                  <a:lnTo>
                    <a:pt x="0" y="14453"/>
                  </a:lnTo>
                  <a:cubicBezTo>
                    <a:pt x="0" y="6471"/>
                    <a:pt x="6471" y="0"/>
                    <a:pt x="1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76200"/>
              <a:ext cx="1410795" cy="177813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876208" y="-1248145"/>
            <a:ext cx="4270144" cy="7884572"/>
            <a:chOff x="0" y="-76200"/>
            <a:chExt cx="1686970" cy="3114893"/>
          </a:xfrm>
        </p:grpSpPr>
        <p:sp>
          <p:nvSpPr>
            <p:cNvPr id="61" name="Freeform 61"/>
            <p:cNvSpPr/>
            <p:nvPr/>
          </p:nvSpPr>
          <p:spPr>
            <a:xfrm>
              <a:off x="276175" y="1336755"/>
              <a:ext cx="1410795" cy="1701938"/>
            </a:xfrm>
            <a:custGeom>
              <a:avLst/>
              <a:gdLst/>
              <a:ahLst/>
              <a:cxnLst/>
              <a:rect l="l" t="t" r="r" b="b"/>
              <a:pathLst>
                <a:path w="1410795" h="1701938">
                  <a:moveTo>
                    <a:pt x="14453" y="0"/>
                  </a:moveTo>
                  <a:lnTo>
                    <a:pt x="1396342" y="0"/>
                  </a:lnTo>
                  <a:cubicBezTo>
                    <a:pt x="1404325" y="0"/>
                    <a:pt x="1410795" y="6471"/>
                    <a:pt x="1410795" y="14453"/>
                  </a:cubicBezTo>
                  <a:lnTo>
                    <a:pt x="1410795" y="1687485"/>
                  </a:lnTo>
                  <a:cubicBezTo>
                    <a:pt x="1410795" y="1695467"/>
                    <a:pt x="1404325" y="1701938"/>
                    <a:pt x="1396342" y="1701938"/>
                  </a:cubicBezTo>
                  <a:lnTo>
                    <a:pt x="14453" y="1701938"/>
                  </a:lnTo>
                  <a:cubicBezTo>
                    <a:pt x="6471" y="1701938"/>
                    <a:pt x="0" y="1695467"/>
                    <a:pt x="0" y="1687485"/>
                  </a:cubicBezTo>
                  <a:lnTo>
                    <a:pt x="0" y="14453"/>
                  </a:lnTo>
                  <a:cubicBezTo>
                    <a:pt x="0" y="6471"/>
                    <a:pt x="6471" y="0"/>
                    <a:pt x="1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76200"/>
              <a:ext cx="1410795" cy="177813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516320" y="287850"/>
            <a:ext cx="879595" cy="743197"/>
            <a:chOff x="0" y="0"/>
            <a:chExt cx="1084776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76" cy="916560"/>
            </a:xfrm>
            <a:custGeom>
              <a:avLst/>
              <a:gdLst/>
              <a:ahLst/>
              <a:cxnLst/>
              <a:rect l="l" t="t" r="r" b="b"/>
              <a:pathLst>
                <a:path w="1084776" h="916560">
                  <a:moveTo>
                    <a:pt x="542388" y="0"/>
                  </a:moveTo>
                  <a:cubicBezTo>
                    <a:pt x="242835" y="0"/>
                    <a:pt x="0" y="205179"/>
                    <a:pt x="0" y="458280"/>
                  </a:cubicBezTo>
                  <a:cubicBezTo>
                    <a:pt x="0" y="711381"/>
                    <a:pt x="242835" y="916560"/>
                    <a:pt x="542388" y="916560"/>
                  </a:cubicBezTo>
                  <a:cubicBezTo>
                    <a:pt x="841940" y="916560"/>
                    <a:pt x="1084776" y="711381"/>
                    <a:pt x="1084776" y="458280"/>
                  </a:cubicBezTo>
                  <a:cubicBezTo>
                    <a:pt x="1084776" y="205179"/>
                    <a:pt x="841940" y="0"/>
                    <a:pt x="542388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98" y="85927"/>
              <a:ext cx="881380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58920" y="2498476"/>
            <a:ext cx="6827565" cy="3894630"/>
            <a:chOff x="0" y="0"/>
            <a:chExt cx="2697310" cy="15386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97310" cy="1538619"/>
            </a:xfrm>
            <a:custGeom>
              <a:avLst/>
              <a:gdLst/>
              <a:ahLst/>
              <a:cxnLst/>
              <a:rect l="l" t="t" r="r" b="b"/>
              <a:pathLst>
                <a:path w="2697310" h="1538619">
                  <a:moveTo>
                    <a:pt x="30238" y="0"/>
                  </a:moveTo>
                  <a:lnTo>
                    <a:pt x="2667072" y="0"/>
                  </a:lnTo>
                  <a:cubicBezTo>
                    <a:pt x="2675092" y="0"/>
                    <a:pt x="2682783" y="3186"/>
                    <a:pt x="2688453" y="8856"/>
                  </a:cubicBezTo>
                  <a:cubicBezTo>
                    <a:pt x="2694124" y="14527"/>
                    <a:pt x="2697310" y="22218"/>
                    <a:pt x="2697310" y="30238"/>
                  </a:cubicBezTo>
                  <a:lnTo>
                    <a:pt x="2697310" y="1508381"/>
                  </a:lnTo>
                  <a:cubicBezTo>
                    <a:pt x="2697310" y="1516401"/>
                    <a:pt x="2694124" y="1524092"/>
                    <a:pt x="2688453" y="1529763"/>
                  </a:cubicBezTo>
                  <a:cubicBezTo>
                    <a:pt x="2682783" y="1535434"/>
                    <a:pt x="2675092" y="1538619"/>
                    <a:pt x="2667072" y="1538619"/>
                  </a:cubicBezTo>
                  <a:lnTo>
                    <a:pt x="30238" y="1538619"/>
                  </a:lnTo>
                  <a:cubicBezTo>
                    <a:pt x="22218" y="1538619"/>
                    <a:pt x="14527" y="1535434"/>
                    <a:pt x="8856" y="1529763"/>
                  </a:cubicBezTo>
                  <a:cubicBezTo>
                    <a:pt x="3186" y="1524092"/>
                    <a:pt x="0" y="1516401"/>
                    <a:pt x="0" y="1508381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F1F1F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697310" cy="16148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5800" y="4859317"/>
            <a:ext cx="1312883" cy="1312883"/>
            <a:chOff x="0" y="0"/>
            <a:chExt cx="2625765" cy="26257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25725" cy="2625725"/>
            </a:xfrm>
            <a:custGeom>
              <a:avLst/>
              <a:gdLst/>
              <a:ahLst/>
              <a:cxnLst/>
              <a:rect l="l" t="t" r="r" b="b"/>
              <a:pathLst>
                <a:path w="2625725" h="2625725">
                  <a:moveTo>
                    <a:pt x="292100" y="0"/>
                  </a:moveTo>
                  <a:lnTo>
                    <a:pt x="2333625" y="0"/>
                  </a:lnTo>
                  <a:cubicBezTo>
                    <a:pt x="2494915" y="0"/>
                    <a:pt x="2625725" y="130810"/>
                    <a:pt x="2625725" y="292100"/>
                  </a:cubicBezTo>
                  <a:lnTo>
                    <a:pt x="2625725" y="2333625"/>
                  </a:lnTo>
                  <a:cubicBezTo>
                    <a:pt x="2625725" y="2494915"/>
                    <a:pt x="2494915" y="2625725"/>
                    <a:pt x="2333625" y="2625725"/>
                  </a:cubicBezTo>
                  <a:lnTo>
                    <a:pt x="292100" y="2625725"/>
                  </a:lnTo>
                  <a:cubicBezTo>
                    <a:pt x="130810" y="2625725"/>
                    <a:pt x="0" y="2494915"/>
                    <a:pt x="0" y="2333625"/>
                  </a:cubicBezTo>
                  <a:lnTo>
                    <a:pt x="0" y="292100"/>
                  </a:lnTo>
                  <a:cubicBezTo>
                    <a:pt x="0" y="130810"/>
                    <a:pt x="130810" y="0"/>
                    <a:pt x="292100" y="0"/>
                  </a:cubicBezTo>
                  <a:close/>
                </a:path>
              </a:pathLst>
            </a:custGeom>
            <a:blipFill>
              <a:blip r:embed="rId3"/>
              <a:stretch>
                <a:fillRect t="-8173" r="-1" b="-8174"/>
              </a:stretch>
            </a:blipFill>
            <a:ln w="38100" cap="sq">
              <a:solidFill>
                <a:srgbClr val="093B62"/>
              </a:solidFill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2956117" y="4859317"/>
            <a:ext cx="1780872" cy="1312883"/>
            <a:chOff x="0" y="0"/>
            <a:chExt cx="3561744" cy="26257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61842" cy="2625852"/>
            </a:xfrm>
            <a:custGeom>
              <a:avLst/>
              <a:gdLst/>
              <a:ahLst/>
              <a:cxnLst/>
              <a:rect l="l" t="t" r="r" b="b"/>
              <a:pathLst>
                <a:path w="3561842" h="2625852">
                  <a:moveTo>
                    <a:pt x="215392" y="0"/>
                  </a:moveTo>
                  <a:lnTo>
                    <a:pt x="3346450" y="0"/>
                  </a:lnTo>
                  <a:cubicBezTo>
                    <a:pt x="3403600" y="0"/>
                    <a:pt x="3458337" y="22733"/>
                    <a:pt x="3498723" y="63119"/>
                  </a:cubicBezTo>
                  <a:cubicBezTo>
                    <a:pt x="3539109" y="103505"/>
                    <a:pt x="3561842" y="158242"/>
                    <a:pt x="3561842" y="215392"/>
                  </a:cubicBezTo>
                  <a:lnTo>
                    <a:pt x="3561842" y="2410460"/>
                  </a:lnTo>
                  <a:cubicBezTo>
                    <a:pt x="3561842" y="2467610"/>
                    <a:pt x="3539109" y="2522347"/>
                    <a:pt x="3498723" y="2562733"/>
                  </a:cubicBezTo>
                  <a:cubicBezTo>
                    <a:pt x="3458337" y="2603119"/>
                    <a:pt x="3403600" y="2625852"/>
                    <a:pt x="3346450" y="2625852"/>
                  </a:cubicBezTo>
                  <a:lnTo>
                    <a:pt x="215392" y="2625852"/>
                  </a:lnTo>
                  <a:cubicBezTo>
                    <a:pt x="158242" y="2625852"/>
                    <a:pt x="103505" y="2603119"/>
                    <a:pt x="63119" y="2562733"/>
                  </a:cubicBezTo>
                  <a:cubicBezTo>
                    <a:pt x="22733" y="2522347"/>
                    <a:pt x="0" y="2467483"/>
                    <a:pt x="0" y="2410460"/>
                  </a:cubicBezTo>
                  <a:lnTo>
                    <a:pt x="0" y="215392"/>
                  </a:lnTo>
                  <a:cubicBezTo>
                    <a:pt x="0" y="158242"/>
                    <a:pt x="22733" y="103505"/>
                    <a:pt x="63119" y="63119"/>
                  </a:cubicBezTo>
                  <a:cubicBezTo>
                    <a:pt x="103505" y="22733"/>
                    <a:pt x="158242" y="0"/>
                    <a:pt x="215392" y="0"/>
                  </a:cubicBezTo>
                  <a:close/>
                </a:path>
              </a:pathLst>
            </a:custGeom>
            <a:blipFill>
              <a:blip r:embed="rId4"/>
              <a:stretch>
                <a:fillRect l="-14996" r="-14993" b="3"/>
              </a:stretch>
            </a:blipFill>
            <a:ln w="38100" cap="sq">
              <a:solidFill>
                <a:srgbClr val="093B62"/>
              </a:solidFill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2956117" y="2694649"/>
            <a:ext cx="1312883" cy="1312883"/>
            <a:chOff x="0" y="0"/>
            <a:chExt cx="2625765" cy="26257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25725" cy="2625725"/>
            </a:xfrm>
            <a:custGeom>
              <a:avLst/>
              <a:gdLst/>
              <a:ahLst/>
              <a:cxnLst/>
              <a:rect l="l" t="t" r="r" b="b"/>
              <a:pathLst>
                <a:path w="2625725" h="2625725">
                  <a:moveTo>
                    <a:pt x="292100" y="0"/>
                  </a:moveTo>
                  <a:lnTo>
                    <a:pt x="2333625" y="0"/>
                  </a:lnTo>
                  <a:cubicBezTo>
                    <a:pt x="2494915" y="0"/>
                    <a:pt x="2625725" y="130810"/>
                    <a:pt x="2625725" y="292100"/>
                  </a:cubicBezTo>
                  <a:lnTo>
                    <a:pt x="2625725" y="2333625"/>
                  </a:lnTo>
                  <a:cubicBezTo>
                    <a:pt x="2625725" y="2494915"/>
                    <a:pt x="2494915" y="2625725"/>
                    <a:pt x="2333625" y="2625725"/>
                  </a:cubicBezTo>
                  <a:lnTo>
                    <a:pt x="292100" y="2625725"/>
                  </a:lnTo>
                  <a:cubicBezTo>
                    <a:pt x="130810" y="2625725"/>
                    <a:pt x="0" y="2494915"/>
                    <a:pt x="0" y="2333625"/>
                  </a:cubicBezTo>
                  <a:lnTo>
                    <a:pt x="0" y="292100"/>
                  </a:lnTo>
                  <a:cubicBezTo>
                    <a:pt x="0" y="130810"/>
                    <a:pt x="130810" y="0"/>
                    <a:pt x="292100" y="0"/>
                  </a:cubicBez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  <a:ln w="38100" cap="sq">
              <a:solidFill>
                <a:srgbClr val="093B62"/>
              </a:solidFill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5695839" y="3684179"/>
            <a:ext cx="1312883" cy="1312883"/>
            <a:chOff x="0" y="0"/>
            <a:chExt cx="2625765" cy="26257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25725" cy="2625725"/>
            </a:xfrm>
            <a:custGeom>
              <a:avLst/>
              <a:gdLst/>
              <a:ahLst/>
              <a:cxnLst/>
              <a:rect l="l" t="t" r="r" b="b"/>
              <a:pathLst>
                <a:path w="2625725" h="2625725">
                  <a:moveTo>
                    <a:pt x="292100" y="0"/>
                  </a:moveTo>
                  <a:lnTo>
                    <a:pt x="2333625" y="0"/>
                  </a:lnTo>
                  <a:cubicBezTo>
                    <a:pt x="2494915" y="0"/>
                    <a:pt x="2625725" y="130810"/>
                    <a:pt x="2625725" y="292100"/>
                  </a:cubicBezTo>
                  <a:lnTo>
                    <a:pt x="2625725" y="2333625"/>
                  </a:lnTo>
                  <a:cubicBezTo>
                    <a:pt x="2625725" y="2494915"/>
                    <a:pt x="2494915" y="2625725"/>
                    <a:pt x="2333625" y="2625725"/>
                  </a:cubicBezTo>
                  <a:lnTo>
                    <a:pt x="292100" y="2625725"/>
                  </a:lnTo>
                  <a:cubicBezTo>
                    <a:pt x="130810" y="2625725"/>
                    <a:pt x="0" y="2494915"/>
                    <a:pt x="0" y="2333625"/>
                  </a:cubicBezTo>
                  <a:lnTo>
                    <a:pt x="0" y="292100"/>
                  </a:lnTo>
                  <a:cubicBezTo>
                    <a:pt x="0" y="130810"/>
                    <a:pt x="130810" y="0"/>
                    <a:pt x="292100" y="0"/>
                  </a:cubicBezTo>
                  <a:close/>
                </a:path>
              </a:pathLst>
            </a:custGeom>
            <a:blipFill>
              <a:blip r:embed="rId6"/>
              <a:stretch>
                <a:fillRect l="-39286" r="-39287" b="-1"/>
              </a:stretch>
            </a:blipFill>
            <a:ln w="38100" cap="sq">
              <a:solidFill>
                <a:srgbClr val="093B62"/>
              </a:solidFill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685800" y="2694649"/>
            <a:ext cx="1312883" cy="1312883"/>
            <a:chOff x="0" y="0"/>
            <a:chExt cx="2625765" cy="26257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625725" cy="2625725"/>
            </a:xfrm>
            <a:custGeom>
              <a:avLst/>
              <a:gdLst/>
              <a:ahLst/>
              <a:cxnLst/>
              <a:rect l="l" t="t" r="r" b="b"/>
              <a:pathLst>
                <a:path w="2625725" h="2625725">
                  <a:moveTo>
                    <a:pt x="292100" y="0"/>
                  </a:moveTo>
                  <a:lnTo>
                    <a:pt x="2333625" y="0"/>
                  </a:lnTo>
                  <a:cubicBezTo>
                    <a:pt x="2494915" y="0"/>
                    <a:pt x="2625725" y="130810"/>
                    <a:pt x="2625725" y="292100"/>
                  </a:cubicBezTo>
                  <a:lnTo>
                    <a:pt x="2625725" y="2333625"/>
                  </a:lnTo>
                  <a:cubicBezTo>
                    <a:pt x="2625725" y="2494915"/>
                    <a:pt x="2494915" y="2625725"/>
                    <a:pt x="2333625" y="2625725"/>
                  </a:cubicBezTo>
                  <a:lnTo>
                    <a:pt x="292100" y="2625725"/>
                  </a:lnTo>
                  <a:cubicBezTo>
                    <a:pt x="130810" y="2625725"/>
                    <a:pt x="0" y="2494915"/>
                    <a:pt x="0" y="2333625"/>
                  </a:cubicBezTo>
                  <a:lnTo>
                    <a:pt x="0" y="292100"/>
                  </a:lnTo>
                  <a:cubicBezTo>
                    <a:pt x="0" y="130810"/>
                    <a:pt x="130810" y="0"/>
                    <a:pt x="292100" y="0"/>
                  </a:cubicBezTo>
                  <a:close/>
                </a:path>
              </a:pathLst>
            </a:custGeom>
            <a:blipFill>
              <a:blip r:embed="rId7"/>
              <a:stretch>
                <a:fillRect l="-13000" r="-12999"/>
              </a:stretch>
            </a:blipFill>
            <a:ln w="38100" cap="sq">
              <a:solidFill>
                <a:srgbClr val="093B62"/>
              </a:solidFill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8245337" y="2367295"/>
            <a:ext cx="2856299" cy="4226816"/>
            <a:chOff x="0" y="0"/>
            <a:chExt cx="5712599" cy="8453632"/>
          </a:xfrm>
        </p:grpSpPr>
        <p:grpSp>
          <p:nvGrpSpPr>
            <p:cNvPr id="29" name="Group 29"/>
            <p:cNvGrpSpPr/>
            <p:nvPr/>
          </p:nvGrpSpPr>
          <p:grpSpPr>
            <a:xfrm>
              <a:off x="3215880" y="359580"/>
              <a:ext cx="2137139" cy="2137139"/>
              <a:chOff x="0" y="0"/>
              <a:chExt cx="2137139" cy="213713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137156" cy="2137156"/>
              </a:xfrm>
              <a:custGeom>
                <a:avLst/>
                <a:gdLst/>
                <a:ahLst/>
                <a:cxnLst/>
                <a:rect l="l" t="t" r="r" b="b"/>
                <a:pathLst>
                  <a:path w="2137156" h="2137156">
                    <a:moveTo>
                      <a:pt x="1068578" y="0"/>
                    </a:moveTo>
                    <a:cubicBezTo>
                      <a:pt x="478409" y="0"/>
                      <a:pt x="0" y="478409"/>
                      <a:pt x="0" y="1068578"/>
                    </a:cubicBezTo>
                    <a:cubicBezTo>
                      <a:pt x="0" y="1658747"/>
                      <a:pt x="478409" y="2137156"/>
                      <a:pt x="1068578" y="2137156"/>
                    </a:cubicBezTo>
                    <a:cubicBezTo>
                      <a:pt x="1658747" y="2137156"/>
                      <a:pt x="2137156" y="1658747"/>
                      <a:pt x="2137156" y="1068578"/>
                    </a:cubicBezTo>
                    <a:cubicBezTo>
                      <a:pt x="2137156" y="478409"/>
                      <a:pt x="1658747" y="0"/>
                      <a:pt x="1068578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38100" cap="sq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15880" y="5886532"/>
              <a:ext cx="2137139" cy="2137139"/>
              <a:chOff x="0" y="0"/>
              <a:chExt cx="2137139" cy="213713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137156" cy="2137156"/>
              </a:xfrm>
              <a:custGeom>
                <a:avLst/>
                <a:gdLst/>
                <a:ahLst/>
                <a:cxnLst/>
                <a:rect l="l" t="t" r="r" b="b"/>
                <a:pathLst>
                  <a:path w="2137156" h="2137156">
                    <a:moveTo>
                      <a:pt x="1068578" y="0"/>
                    </a:moveTo>
                    <a:cubicBezTo>
                      <a:pt x="478409" y="0"/>
                      <a:pt x="0" y="478409"/>
                      <a:pt x="0" y="1068578"/>
                    </a:cubicBezTo>
                    <a:cubicBezTo>
                      <a:pt x="0" y="1658747"/>
                      <a:pt x="478409" y="2137156"/>
                      <a:pt x="1068578" y="2137156"/>
                    </a:cubicBezTo>
                    <a:cubicBezTo>
                      <a:pt x="1658747" y="2137156"/>
                      <a:pt x="2137156" y="1658747"/>
                      <a:pt x="2137156" y="1068578"/>
                    </a:cubicBezTo>
                    <a:cubicBezTo>
                      <a:pt x="2137156" y="478409"/>
                      <a:pt x="1658747" y="0"/>
                      <a:pt x="1068578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5729" r="-5728"/>
                </a:stretch>
              </a:blipFill>
              <a:ln w="38100" cap="sq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3215880" y="3123056"/>
              <a:ext cx="2137139" cy="2137139"/>
              <a:chOff x="0" y="0"/>
              <a:chExt cx="2137139" cy="213713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137156" cy="2137156"/>
              </a:xfrm>
              <a:custGeom>
                <a:avLst/>
                <a:gdLst/>
                <a:ahLst/>
                <a:cxnLst/>
                <a:rect l="l" t="t" r="r" b="b"/>
                <a:pathLst>
                  <a:path w="2137156" h="2137156">
                    <a:moveTo>
                      <a:pt x="1068578" y="0"/>
                    </a:moveTo>
                    <a:cubicBezTo>
                      <a:pt x="478409" y="0"/>
                      <a:pt x="0" y="478409"/>
                      <a:pt x="0" y="1068578"/>
                    </a:cubicBezTo>
                    <a:cubicBezTo>
                      <a:pt x="0" y="1658747"/>
                      <a:pt x="478409" y="2137156"/>
                      <a:pt x="1068578" y="2137156"/>
                    </a:cubicBezTo>
                    <a:cubicBezTo>
                      <a:pt x="1658747" y="2137156"/>
                      <a:pt x="2137156" y="1658747"/>
                      <a:pt x="2137156" y="1068578"/>
                    </a:cubicBezTo>
                    <a:cubicBezTo>
                      <a:pt x="2137156" y="478409"/>
                      <a:pt x="1658747" y="0"/>
                      <a:pt x="1068578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t="-5181" b="-5180"/>
                </a:stretch>
              </a:blipFill>
              <a:ln w="38100" cap="sq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359580" y="6001799"/>
              <a:ext cx="2137139" cy="2137139"/>
              <a:chOff x="0" y="0"/>
              <a:chExt cx="2137139" cy="213713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137156" cy="2137156"/>
              </a:xfrm>
              <a:custGeom>
                <a:avLst/>
                <a:gdLst/>
                <a:ahLst/>
                <a:cxnLst/>
                <a:rect l="l" t="t" r="r" b="b"/>
                <a:pathLst>
                  <a:path w="2137156" h="2137156">
                    <a:moveTo>
                      <a:pt x="1068578" y="0"/>
                    </a:moveTo>
                    <a:cubicBezTo>
                      <a:pt x="478409" y="0"/>
                      <a:pt x="0" y="478409"/>
                      <a:pt x="0" y="1068578"/>
                    </a:cubicBezTo>
                    <a:cubicBezTo>
                      <a:pt x="0" y="1658747"/>
                      <a:pt x="478409" y="2137156"/>
                      <a:pt x="1068578" y="2137156"/>
                    </a:cubicBezTo>
                    <a:cubicBezTo>
                      <a:pt x="1658747" y="2137156"/>
                      <a:pt x="2137156" y="1658747"/>
                      <a:pt x="2137156" y="1068578"/>
                    </a:cubicBezTo>
                    <a:cubicBezTo>
                      <a:pt x="2137156" y="478409"/>
                      <a:pt x="1658747" y="0"/>
                      <a:pt x="1068578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9223" r="-9222"/>
                </a:stretch>
              </a:blipFill>
              <a:ln w="38100" cap="sq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359580" y="3100613"/>
              <a:ext cx="2137139" cy="2137139"/>
              <a:chOff x="0" y="0"/>
              <a:chExt cx="2137139" cy="213713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137156" cy="2137156"/>
              </a:xfrm>
              <a:custGeom>
                <a:avLst/>
                <a:gdLst/>
                <a:ahLst/>
                <a:cxnLst/>
                <a:rect l="l" t="t" r="r" b="b"/>
                <a:pathLst>
                  <a:path w="2137156" h="2137156">
                    <a:moveTo>
                      <a:pt x="1068578" y="0"/>
                    </a:moveTo>
                    <a:cubicBezTo>
                      <a:pt x="478409" y="0"/>
                      <a:pt x="0" y="478409"/>
                      <a:pt x="0" y="1068578"/>
                    </a:cubicBezTo>
                    <a:cubicBezTo>
                      <a:pt x="0" y="1658747"/>
                      <a:pt x="478409" y="2137156"/>
                      <a:pt x="1068578" y="2137156"/>
                    </a:cubicBezTo>
                    <a:cubicBezTo>
                      <a:pt x="1658747" y="2137156"/>
                      <a:pt x="2137156" y="1658747"/>
                      <a:pt x="2137156" y="1068578"/>
                    </a:cubicBezTo>
                    <a:cubicBezTo>
                      <a:pt x="2137156" y="478409"/>
                      <a:pt x="1658747" y="0"/>
                      <a:pt x="1068578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38100" cap="sq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2856300" cy="285630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574675"/>
                    </a:lnTo>
                    <a:lnTo>
                      <a:pt x="574675" y="812800"/>
                    </a:lnTo>
                    <a:lnTo>
                      <a:pt x="238125" y="812800"/>
                    </a:lnTo>
                    <a:lnTo>
                      <a:pt x="0" y="5746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gradFill>
                  <a:gsLst>
                    <a:gs pos="0">
                      <a:srgbClr val="FFF7AD">
                        <a:alpha val="100000"/>
                      </a:srgbClr>
                    </a:gs>
                    <a:gs pos="100000">
                      <a:srgbClr val="FFA9F9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63500" y="-12700"/>
                <a:ext cx="685800" cy="7620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359580" y="359580"/>
              <a:ext cx="2137139" cy="2137139"/>
              <a:chOff x="0" y="0"/>
              <a:chExt cx="2137139" cy="2137139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137156" cy="2137156"/>
              </a:xfrm>
              <a:custGeom>
                <a:avLst/>
                <a:gdLst/>
                <a:ahLst/>
                <a:cxnLst/>
                <a:rect l="l" t="t" r="r" b="b"/>
                <a:pathLst>
                  <a:path w="2137156" h="2137156">
                    <a:moveTo>
                      <a:pt x="1068578" y="0"/>
                    </a:moveTo>
                    <a:cubicBezTo>
                      <a:pt x="478409" y="0"/>
                      <a:pt x="0" y="478409"/>
                      <a:pt x="0" y="1068578"/>
                    </a:cubicBezTo>
                    <a:cubicBezTo>
                      <a:pt x="0" y="1658747"/>
                      <a:pt x="478409" y="2137156"/>
                      <a:pt x="1068578" y="2137156"/>
                    </a:cubicBezTo>
                    <a:cubicBezTo>
                      <a:pt x="1658747" y="2137156"/>
                      <a:pt x="2137156" y="1658747"/>
                      <a:pt x="2137156" y="1068578"/>
                    </a:cubicBezTo>
                    <a:cubicBezTo>
                      <a:pt x="2137156" y="478409"/>
                      <a:pt x="1658747" y="0"/>
                      <a:pt x="1068578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  <a:ln w="38100" cap="sq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id="44" name="Group 44"/>
            <p:cNvGrpSpPr/>
            <p:nvPr/>
          </p:nvGrpSpPr>
          <p:grpSpPr>
            <a:xfrm>
              <a:off x="2856300" y="0"/>
              <a:ext cx="2856300" cy="2856300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574675"/>
                    </a:lnTo>
                    <a:lnTo>
                      <a:pt x="574675" y="812800"/>
                    </a:lnTo>
                    <a:lnTo>
                      <a:pt x="238125" y="812800"/>
                    </a:lnTo>
                    <a:lnTo>
                      <a:pt x="0" y="5746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gradFill>
                  <a:gsLst>
                    <a:gs pos="0">
                      <a:srgbClr val="FFF7AD">
                        <a:alpha val="100000"/>
                      </a:srgbClr>
                    </a:gs>
                    <a:gs pos="100000">
                      <a:srgbClr val="FFA9F9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63500" y="-12700"/>
                <a:ext cx="685800" cy="7620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2741032"/>
              <a:ext cx="2856300" cy="2856300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574675"/>
                    </a:lnTo>
                    <a:lnTo>
                      <a:pt x="574675" y="812800"/>
                    </a:lnTo>
                    <a:lnTo>
                      <a:pt x="238125" y="812800"/>
                    </a:lnTo>
                    <a:lnTo>
                      <a:pt x="0" y="5746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gradFill>
                  <a:gsLst>
                    <a:gs pos="0">
                      <a:srgbClr val="FFF7AD">
                        <a:alpha val="100000"/>
                      </a:srgbClr>
                    </a:gs>
                    <a:gs pos="100000">
                      <a:srgbClr val="FFA9F9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63500" y="-12700"/>
                <a:ext cx="685800" cy="7620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2856300" y="2741032"/>
              <a:ext cx="2856300" cy="2856300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574675"/>
                    </a:lnTo>
                    <a:lnTo>
                      <a:pt x="574675" y="812800"/>
                    </a:lnTo>
                    <a:lnTo>
                      <a:pt x="238125" y="812800"/>
                    </a:lnTo>
                    <a:lnTo>
                      <a:pt x="0" y="5746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gradFill>
                  <a:gsLst>
                    <a:gs pos="0">
                      <a:srgbClr val="FFF7AD">
                        <a:alpha val="100000"/>
                      </a:srgbClr>
                    </a:gs>
                    <a:gs pos="100000">
                      <a:srgbClr val="FFA9F9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63500" y="-12700"/>
                <a:ext cx="685800" cy="7620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0" y="5597332"/>
              <a:ext cx="2856300" cy="2856300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574675"/>
                    </a:lnTo>
                    <a:lnTo>
                      <a:pt x="574675" y="812800"/>
                    </a:lnTo>
                    <a:lnTo>
                      <a:pt x="238125" y="812800"/>
                    </a:lnTo>
                    <a:lnTo>
                      <a:pt x="0" y="5746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gradFill>
                  <a:gsLst>
                    <a:gs pos="0">
                      <a:srgbClr val="FFF7AD">
                        <a:alpha val="100000"/>
                      </a:srgbClr>
                    </a:gs>
                    <a:gs pos="100000">
                      <a:srgbClr val="FFA9F9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63500" y="-12700"/>
                <a:ext cx="685800" cy="7620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2856300" y="5526952"/>
              <a:ext cx="2856300" cy="2856300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574675"/>
                    </a:lnTo>
                    <a:lnTo>
                      <a:pt x="574675" y="812800"/>
                    </a:lnTo>
                    <a:lnTo>
                      <a:pt x="238125" y="812800"/>
                    </a:lnTo>
                    <a:lnTo>
                      <a:pt x="0" y="5746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gradFill>
                  <a:gsLst>
                    <a:gs pos="0">
                      <a:srgbClr val="FFF7AD">
                        <a:alpha val="100000"/>
                      </a:srgbClr>
                    </a:gs>
                    <a:gs pos="100000">
                      <a:srgbClr val="FFA9F9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63500" y="-12700"/>
                <a:ext cx="685800" cy="7620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</p:grpSp>
      <p:sp>
        <p:nvSpPr>
          <p:cNvPr id="60" name="Freeform 60"/>
          <p:cNvSpPr/>
          <p:nvPr/>
        </p:nvSpPr>
        <p:spPr>
          <a:xfrm>
            <a:off x="2344705" y="1582342"/>
            <a:ext cx="2344705" cy="664373"/>
          </a:xfrm>
          <a:custGeom>
            <a:avLst/>
            <a:gdLst/>
            <a:ahLst/>
            <a:cxnLst/>
            <a:rect l="l" t="t" r="r" b="b"/>
            <a:pathLst>
              <a:path w="1415585" h="262468">
                <a:moveTo>
                  <a:pt x="51855" y="0"/>
                </a:moveTo>
                <a:lnTo>
                  <a:pt x="1363731" y="0"/>
                </a:lnTo>
                <a:cubicBezTo>
                  <a:pt x="1377483" y="0"/>
                  <a:pt x="1390673" y="5463"/>
                  <a:pt x="1400397" y="15188"/>
                </a:cubicBezTo>
                <a:cubicBezTo>
                  <a:pt x="1410122" y="24913"/>
                  <a:pt x="1415585" y="38102"/>
                  <a:pt x="1415585" y="51855"/>
                </a:cubicBezTo>
                <a:lnTo>
                  <a:pt x="1415585" y="210614"/>
                </a:lnTo>
                <a:cubicBezTo>
                  <a:pt x="1415585" y="224366"/>
                  <a:pt x="1410122" y="237556"/>
                  <a:pt x="1400397" y="247280"/>
                </a:cubicBezTo>
                <a:cubicBezTo>
                  <a:pt x="1390673" y="257005"/>
                  <a:pt x="1377483" y="262468"/>
                  <a:pt x="1363731" y="262468"/>
                </a:cubicBezTo>
                <a:lnTo>
                  <a:pt x="51855" y="262468"/>
                </a:lnTo>
                <a:cubicBezTo>
                  <a:pt x="38102" y="262468"/>
                  <a:pt x="24913" y="257005"/>
                  <a:pt x="15188" y="247280"/>
                </a:cubicBezTo>
                <a:cubicBezTo>
                  <a:pt x="5463" y="237556"/>
                  <a:pt x="0" y="224366"/>
                  <a:pt x="0" y="210614"/>
                </a:cubicBezTo>
                <a:lnTo>
                  <a:pt x="0" y="51855"/>
                </a:lnTo>
                <a:cubicBezTo>
                  <a:pt x="0" y="38102"/>
                  <a:pt x="5463" y="24913"/>
                  <a:pt x="15188" y="15188"/>
                </a:cubicBezTo>
                <a:cubicBezTo>
                  <a:pt x="24913" y="5463"/>
                  <a:pt x="38102" y="0"/>
                  <a:pt x="51855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</p:sp>
      <p:sp>
        <p:nvSpPr>
          <p:cNvPr id="61" name="TextBox 61"/>
          <p:cNvSpPr txBox="1"/>
          <p:nvPr/>
        </p:nvSpPr>
        <p:spPr>
          <a:xfrm>
            <a:off x="2391111" y="1422584"/>
            <a:ext cx="2235675" cy="977805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800"/>
              </a:lnSpc>
            </a:pPr>
            <a:r>
              <a:rPr lang="en-US" sz="25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Phần</a:t>
            </a:r>
            <a:r>
              <a:rPr lang="en-US" sz="25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mềm</a:t>
            </a:r>
            <a:endParaRPr lang="en-US" sz="2500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62" name="Freeform 62"/>
          <p:cNvSpPr/>
          <p:nvPr/>
        </p:nvSpPr>
        <p:spPr>
          <a:xfrm>
            <a:off x="11101636" y="6172200"/>
            <a:ext cx="1576285" cy="1117729"/>
          </a:xfrm>
          <a:custGeom>
            <a:avLst/>
            <a:gdLst/>
            <a:ahLst/>
            <a:cxnLst/>
            <a:rect l="l" t="t" r="r" b="b"/>
            <a:pathLst>
              <a:path w="2364428" h="1676594">
                <a:moveTo>
                  <a:pt x="0" y="0"/>
                </a:moveTo>
                <a:lnTo>
                  <a:pt x="2364428" y="0"/>
                </a:lnTo>
                <a:lnTo>
                  <a:pt x="2364428" y="1676594"/>
                </a:lnTo>
                <a:lnTo>
                  <a:pt x="0" y="1676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565766" y="433451"/>
            <a:ext cx="5060469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50877" y="6245342"/>
            <a:ext cx="141287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6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59" name="Freeform 60">
            <a:extLst>
              <a:ext uri="{FF2B5EF4-FFF2-40B4-BE49-F238E27FC236}">
                <a16:creationId xmlns:a16="http://schemas.microsoft.com/office/drawing/2014/main" id="{1856AA38-B1B2-2C82-2909-4EA77B722AB3}"/>
              </a:ext>
            </a:extLst>
          </p:cNvPr>
          <p:cNvSpPr/>
          <p:nvPr/>
        </p:nvSpPr>
        <p:spPr>
          <a:xfrm>
            <a:off x="8612708" y="1473199"/>
            <a:ext cx="2344705" cy="664373"/>
          </a:xfrm>
          <a:custGeom>
            <a:avLst/>
            <a:gdLst/>
            <a:ahLst/>
            <a:cxnLst/>
            <a:rect l="l" t="t" r="r" b="b"/>
            <a:pathLst>
              <a:path w="1415585" h="262468">
                <a:moveTo>
                  <a:pt x="51855" y="0"/>
                </a:moveTo>
                <a:lnTo>
                  <a:pt x="1363731" y="0"/>
                </a:lnTo>
                <a:cubicBezTo>
                  <a:pt x="1377483" y="0"/>
                  <a:pt x="1390673" y="5463"/>
                  <a:pt x="1400397" y="15188"/>
                </a:cubicBezTo>
                <a:cubicBezTo>
                  <a:pt x="1410122" y="24913"/>
                  <a:pt x="1415585" y="38102"/>
                  <a:pt x="1415585" y="51855"/>
                </a:cubicBezTo>
                <a:lnTo>
                  <a:pt x="1415585" y="210614"/>
                </a:lnTo>
                <a:cubicBezTo>
                  <a:pt x="1415585" y="224366"/>
                  <a:pt x="1410122" y="237556"/>
                  <a:pt x="1400397" y="247280"/>
                </a:cubicBezTo>
                <a:cubicBezTo>
                  <a:pt x="1390673" y="257005"/>
                  <a:pt x="1377483" y="262468"/>
                  <a:pt x="1363731" y="262468"/>
                </a:cubicBezTo>
                <a:lnTo>
                  <a:pt x="51855" y="262468"/>
                </a:lnTo>
                <a:cubicBezTo>
                  <a:pt x="38102" y="262468"/>
                  <a:pt x="24913" y="257005"/>
                  <a:pt x="15188" y="247280"/>
                </a:cubicBezTo>
                <a:cubicBezTo>
                  <a:pt x="5463" y="237556"/>
                  <a:pt x="0" y="224366"/>
                  <a:pt x="0" y="210614"/>
                </a:cubicBezTo>
                <a:lnTo>
                  <a:pt x="0" y="51855"/>
                </a:lnTo>
                <a:cubicBezTo>
                  <a:pt x="0" y="38102"/>
                  <a:pt x="5463" y="24913"/>
                  <a:pt x="15188" y="15188"/>
                </a:cubicBezTo>
                <a:cubicBezTo>
                  <a:pt x="24913" y="5463"/>
                  <a:pt x="38102" y="0"/>
                  <a:pt x="51855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CFDA0B-77AC-6FE0-5C5F-819DD11C233A}"/>
              </a:ext>
            </a:extLst>
          </p:cNvPr>
          <p:cNvSpPr txBox="1"/>
          <p:nvPr/>
        </p:nvSpPr>
        <p:spPr>
          <a:xfrm>
            <a:off x="8994467" y="1550597"/>
            <a:ext cx="17056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5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Thư</a:t>
            </a:r>
            <a:r>
              <a:rPr lang="en-US" sz="25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viện</a:t>
            </a:r>
            <a:endParaRPr lang="en-US" sz="2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972" y="-248794"/>
            <a:ext cx="12859945" cy="1567691"/>
            <a:chOff x="0" y="0"/>
            <a:chExt cx="5008480" cy="61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8480" cy="610559"/>
            </a:xfrm>
            <a:custGeom>
              <a:avLst/>
              <a:gdLst/>
              <a:ahLst/>
              <a:cxnLst/>
              <a:rect l="l" t="t" r="r" b="b"/>
              <a:pathLst>
                <a:path w="5008480" h="610559">
                  <a:moveTo>
                    <a:pt x="0" y="0"/>
                  </a:moveTo>
                  <a:lnTo>
                    <a:pt x="5008480" y="0"/>
                  </a:lnTo>
                  <a:lnTo>
                    <a:pt x="5008480" y="610559"/>
                  </a:lnTo>
                  <a:lnTo>
                    <a:pt x="0" y="610559"/>
                  </a:lnTo>
                  <a:close/>
                </a:path>
              </a:pathLst>
            </a:custGeom>
            <a:solidFill>
              <a:srgbClr val="093B6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8480" cy="68675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4005605" cy="1318897"/>
            <a:chOff x="0" y="0"/>
            <a:chExt cx="28011210" cy="2637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56416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25357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94298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632391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09" y="0"/>
                  </a:lnTo>
                  <a:lnTo>
                    <a:pt x="4689409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21800" y="0"/>
              <a:ext cx="4689410" cy="2637793"/>
            </a:xfrm>
            <a:custGeom>
              <a:avLst/>
              <a:gdLst/>
              <a:ahLst/>
              <a:cxnLst/>
              <a:rect l="l" t="t" r="r" b="b"/>
              <a:pathLst>
                <a:path w="4689410" h="2637793">
                  <a:moveTo>
                    <a:pt x="0" y="0"/>
                  </a:moveTo>
                  <a:lnTo>
                    <a:pt x="4689410" y="0"/>
                  </a:lnTo>
                  <a:lnTo>
                    <a:pt x="4689410" y="2637793"/>
                  </a:lnTo>
                  <a:lnTo>
                    <a:pt x="0" y="2637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516320" y="287850"/>
            <a:ext cx="879595" cy="743197"/>
            <a:chOff x="0" y="0"/>
            <a:chExt cx="1084776" cy="91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776" cy="916560"/>
            </a:xfrm>
            <a:custGeom>
              <a:avLst/>
              <a:gdLst/>
              <a:ahLst/>
              <a:cxnLst/>
              <a:rect l="l" t="t" r="r" b="b"/>
              <a:pathLst>
                <a:path w="1084776" h="916560">
                  <a:moveTo>
                    <a:pt x="542388" y="0"/>
                  </a:moveTo>
                  <a:cubicBezTo>
                    <a:pt x="242835" y="0"/>
                    <a:pt x="0" y="205179"/>
                    <a:pt x="0" y="458280"/>
                  </a:cubicBezTo>
                  <a:cubicBezTo>
                    <a:pt x="0" y="711381"/>
                    <a:pt x="242835" y="916560"/>
                    <a:pt x="542388" y="916560"/>
                  </a:cubicBezTo>
                  <a:cubicBezTo>
                    <a:pt x="841940" y="916560"/>
                    <a:pt x="1084776" y="711381"/>
                    <a:pt x="1084776" y="458280"/>
                  </a:cubicBezTo>
                  <a:cubicBezTo>
                    <a:pt x="1084776" y="205179"/>
                    <a:pt x="841940" y="0"/>
                    <a:pt x="542388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98" y="85927"/>
              <a:ext cx="881380" cy="7447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2666" spc="-5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565766" y="433451"/>
            <a:ext cx="5060469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3733"/>
              </a:lnSpc>
              <a:spcBef>
                <a:spcPct val="0"/>
              </a:spcBef>
            </a:pPr>
            <a:r>
              <a:rPr lang="en-US" sz="2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PHƯƠNG PHÁP NGHIÊN CỨU</a:t>
            </a:r>
          </a:p>
        </p:txBody>
      </p:sp>
      <p:sp>
        <p:nvSpPr>
          <p:cNvPr id="17" name="Freeform 17"/>
          <p:cNvSpPr/>
          <p:nvPr/>
        </p:nvSpPr>
        <p:spPr>
          <a:xfrm>
            <a:off x="685800" y="1882675"/>
            <a:ext cx="2832711" cy="2765434"/>
          </a:xfrm>
          <a:custGeom>
            <a:avLst/>
            <a:gdLst/>
            <a:ahLst/>
            <a:cxnLst/>
            <a:rect l="l" t="t" r="r" b="b"/>
            <a:pathLst>
              <a:path w="4249066" h="4148151">
                <a:moveTo>
                  <a:pt x="0" y="0"/>
                </a:moveTo>
                <a:lnTo>
                  <a:pt x="4249066" y="0"/>
                </a:lnTo>
                <a:lnTo>
                  <a:pt x="4249066" y="4148151"/>
                </a:lnTo>
                <a:lnTo>
                  <a:pt x="0" y="414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125914" y="156348"/>
            <a:ext cx="1168571" cy="1133514"/>
          </a:xfrm>
          <a:custGeom>
            <a:avLst/>
            <a:gdLst/>
            <a:ahLst/>
            <a:cxnLst/>
            <a:rect l="l" t="t" r="r" b="b"/>
            <a:pathLst>
              <a:path w="1752856" h="1700271">
                <a:moveTo>
                  <a:pt x="0" y="0"/>
                </a:moveTo>
                <a:lnTo>
                  <a:pt x="1752856" y="0"/>
                </a:lnTo>
                <a:lnTo>
                  <a:pt x="1752856" y="1700271"/>
                </a:lnTo>
                <a:lnTo>
                  <a:pt x="0" y="1700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703913" y="5499737"/>
            <a:ext cx="1973132" cy="1331864"/>
          </a:xfrm>
          <a:custGeom>
            <a:avLst/>
            <a:gdLst/>
            <a:ahLst/>
            <a:cxnLst/>
            <a:rect l="l" t="t" r="r" b="b"/>
            <a:pathLst>
              <a:path w="2959698" h="1997796">
                <a:moveTo>
                  <a:pt x="0" y="0"/>
                </a:moveTo>
                <a:lnTo>
                  <a:pt x="2959697" y="0"/>
                </a:lnTo>
                <a:lnTo>
                  <a:pt x="2959697" y="1997796"/>
                </a:lnTo>
                <a:lnTo>
                  <a:pt x="0" y="1997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261119" y="-248166"/>
            <a:ext cx="1530337" cy="1538027"/>
          </a:xfrm>
          <a:custGeom>
            <a:avLst/>
            <a:gdLst/>
            <a:ahLst/>
            <a:cxnLst/>
            <a:rect l="l" t="t" r="r" b="b"/>
            <a:pathLst>
              <a:path w="2295506" h="2307041">
                <a:moveTo>
                  <a:pt x="0" y="0"/>
                </a:moveTo>
                <a:lnTo>
                  <a:pt x="2295506" y="0"/>
                </a:lnTo>
                <a:lnTo>
                  <a:pt x="2295506" y="2307042"/>
                </a:lnTo>
                <a:lnTo>
                  <a:pt x="0" y="2307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661663" y="5689275"/>
            <a:ext cx="1530337" cy="1538027"/>
          </a:xfrm>
          <a:custGeom>
            <a:avLst/>
            <a:gdLst/>
            <a:ahLst/>
            <a:cxnLst/>
            <a:rect l="l" t="t" r="r" b="b"/>
            <a:pathLst>
              <a:path w="2295506" h="2307041">
                <a:moveTo>
                  <a:pt x="0" y="0"/>
                </a:moveTo>
                <a:lnTo>
                  <a:pt x="2295506" y="0"/>
                </a:lnTo>
                <a:lnTo>
                  <a:pt x="2295506" y="2307041"/>
                </a:lnTo>
                <a:lnTo>
                  <a:pt x="0" y="2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82652" y="2879192"/>
            <a:ext cx="3649264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  <a:spcBef>
                <a:spcPct val="0"/>
              </a:spcBef>
            </a:pPr>
            <a:r>
              <a:rPr lang="en-US" sz="2666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Hướng</a:t>
            </a:r>
            <a:r>
              <a:rPr lang="en-US" sz="266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tiếp</a:t>
            </a:r>
            <a:r>
              <a:rPr lang="en-US" sz="2666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66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cận</a:t>
            </a:r>
            <a:endParaRPr lang="en-US" sz="2666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4762951" y="5689274"/>
            <a:ext cx="5516732" cy="507592"/>
            <a:chOff x="0" y="0"/>
            <a:chExt cx="11033464" cy="101518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Freeform 24"/>
            <p:cNvSpPr/>
            <p:nvPr/>
          </p:nvSpPr>
          <p:spPr>
            <a:xfrm>
              <a:off x="256676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6" name="Freeform 26"/>
            <p:cNvSpPr/>
            <p:nvPr/>
          </p:nvSpPr>
          <p:spPr>
            <a:xfrm>
              <a:off x="695790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7" name="Freeform 27"/>
            <p:cNvSpPr/>
            <p:nvPr/>
          </p:nvSpPr>
          <p:spPr>
            <a:xfrm>
              <a:off x="4391148" y="0"/>
              <a:ext cx="4075556" cy="1015184"/>
            </a:xfrm>
            <a:custGeom>
              <a:avLst/>
              <a:gdLst/>
              <a:ahLst/>
              <a:cxnLst/>
              <a:rect l="l" t="t" r="r" b="b"/>
              <a:pathLst>
                <a:path w="4075556" h="1015184">
                  <a:moveTo>
                    <a:pt x="0" y="0"/>
                  </a:moveTo>
                  <a:lnTo>
                    <a:pt x="4075556" y="0"/>
                  </a:lnTo>
                  <a:lnTo>
                    <a:pt x="4075556" y="1015184"/>
                  </a:lnTo>
                  <a:lnTo>
                    <a:pt x="0" y="101518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28" name="TextBox 28"/>
            <p:cNvSpPr txBox="1"/>
            <p:nvPr/>
          </p:nvSpPr>
          <p:spPr>
            <a:xfrm>
              <a:off x="283564" y="110506"/>
              <a:ext cx="10466338" cy="609142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3"/>
                </a:lnSpc>
                <a:spcBef>
                  <a:spcPct val="0"/>
                </a:spcBef>
              </a:pP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Quy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trình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truy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vấn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kết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quả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đề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xuất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được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trả</a:t>
              </a:r>
              <a:r>
                <a:rPr lang="en-US" sz="1866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6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về</a:t>
              </a:r>
              <a:endParaRPr lang="en-US" sz="18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50877" y="6245342"/>
            <a:ext cx="141287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vi-VN" sz="200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7</a:t>
            </a:r>
            <a:endParaRPr lang="en-US" sz="2000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931023-80FF-4A2C-47DD-0E9F0CD4E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7" t="3417" r="1457" b="1727"/>
          <a:stretch/>
        </p:blipFill>
        <p:spPr bwMode="auto">
          <a:xfrm>
            <a:off x="3995495" y="1687871"/>
            <a:ext cx="6619391" cy="37405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1585</Words>
  <Application>Microsoft Office PowerPoint</Application>
  <PresentationFormat>Widescreen</PresentationFormat>
  <Paragraphs>269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Wingdings</vt:lpstr>
      <vt:lpstr>Times New Roman</vt:lpstr>
      <vt:lpstr>Calibri Light</vt:lpstr>
      <vt:lpstr>Arial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Như Nguyễn</dc:creator>
  <cp:lastModifiedBy>Như Nguyễn</cp:lastModifiedBy>
  <cp:revision>27</cp:revision>
  <dcterms:created xsi:type="dcterms:W3CDTF">2024-07-06T13:40:25Z</dcterms:created>
  <dcterms:modified xsi:type="dcterms:W3CDTF">2024-08-03T11:13:55Z</dcterms:modified>
</cp:coreProperties>
</file>